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6858000" cx="12192000"/>
  <p:notesSz cx="6858000" cy="9144000"/>
  <p:embeddedFontLst>
    <p:embeddedFont>
      <p:font typeface="Ubuntu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Garamond"/>
      <p:regular r:id="rId74"/>
      <p:bold r:id="rId75"/>
      <p:italic r:id="rId76"/>
      <p:boldItalic r:id="rId77"/>
    </p:embeddedFont>
    <p:embeddedFont>
      <p:font typeface="Lobster"/>
      <p:regular r:id="rId78"/>
    </p:embeddedFont>
    <p:embeddedFont>
      <p:font typeface="Lato"/>
      <p:regular r:id="rId79"/>
      <p:bold r:id="rId80"/>
      <p:italic r:id="rId81"/>
      <p:boldItalic r:id="rId82"/>
    </p:embeddedFont>
    <p:embeddedFont>
      <p:font typeface="Source Code Pro"/>
      <p:regular r:id="rId83"/>
      <p:bold r:id="rId84"/>
      <p:italic r:id="rId85"/>
      <p:boldItalic r:id="rId86"/>
    </p:embeddedFont>
    <p:embeddedFont>
      <p:font typeface="Lora"/>
      <p:regular r:id="rId87"/>
      <p:bold r:id="rId88"/>
      <p:italic r:id="rId89"/>
      <p:boldItalic r:id="rId90"/>
    </p:embeddedFont>
    <p:embeddedFont>
      <p:font typeface="Roboto Mono"/>
      <p:regular r:id="rId91"/>
      <p:bold r:id="rId92"/>
      <p:italic r:id="rId93"/>
      <p:boldItalic r:id="rId94"/>
    </p:embeddedFont>
    <p:embeddedFont>
      <p:font typeface="Helvetica Neue Light"/>
      <p:regular r:id="rId95"/>
      <p:bold r:id="rId96"/>
      <p:italic r:id="rId97"/>
      <p:boldItalic r:id="rId98"/>
    </p:embeddedFont>
    <p:embeddedFont>
      <p:font typeface="Merriweather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73A1E6-E471-440D-B731-FB3E41FD847D}">
  <a:tblStyle styleId="{CC73A1E6-E471-440D-B731-FB3E41FD84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2" Type="http://schemas.openxmlformats.org/officeDocument/2006/relationships/font" Target="fonts/Merriweather-boldItalic.fntdata"/><Relationship Id="rId101" Type="http://schemas.openxmlformats.org/officeDocument/2006/relationships/font" Target="fonts/Merriweather-italic.fntdata"/><Relationship Id="rId100" Type="http://schemas.openxmlformats.org/officeDocument/2006/relationships/font" Target="fonts/Merriweather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HelveticaNeueLight-regular.fntdata"/><Relationship Id="rId94" Type="http://schemas.openxmlformats.org/officeDocument/2006/relationships/font" Target="fonts/RobotoMono-boldItalic.fntdata"/><Relationship Id="rId97" Type="http://schemas.openxmlformats.org/officeDocument/2006/relationships/font" Target="fonts/HelveticaNeueLight-italic.fntdata"/><Relationship Id="rId96" Type="http://schemas.openxmlformats.org/officeDocument/2006/relationships/font" Target="fonts/HelveticaNeueLight-bold.fntdata"/><Relationship Id="rId11" Type="http://schemas.openxmlformats.org/officeDocument/2006/relationships/slide" Target="slides/slide5.xml"/><Relationship Id="rId99" Type="http://schemas.openxmlformats.org/officeDocument/2006/relationships/font" Target="fonts/Merriweather-regular.fntdata"/><Relationship Id="rId10" Type="http://schemas.openxmlformats.org/officeDocument/2006/relationships/slide" Target="slides/slide4.xml"/><Relationship Id="rId98" Type="http://schemas.openxmlformats.org/officeDocument/2006/relationships/font" Target="fonts/HelveticaNeue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ono-regular.fntdata"/><Relationship Id="rId90" Type="http://schemas.openxmlformats.org/officeDocument/2006/relationships/font" Target="fonts/Lora-boldItalic.fntdata"/><Relationship Id="rId93" Type="http://schemas.openxmlformats.org/officeDocument/2006/relationships/font" Target="fonts/RobotoMono-italic.fntdata"/><Relationship Id="rId92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SourceCodePro-bold.fntdata"/><Relationship Id="rId83" Type="http://schemas.openxmlformats.org/officeDocument/2006/relationships/font" Target="fonts/SourceCodePro-regular.fntdata"/><Relationship Id="rId86" Type="http://schemas.openxmlformats.org/officeDocument/2006/relationships/font" Target="fonts/SourceCodePro-boldItalic.fntdata"/><Relationship Id="rId85" Type="http://schemas.openxmlformats.org/officeDocument/2006/relationships/font" Target="fonts/SourceCodePro-italic.fntdata"/><Relationship Id="rId88" Type="http://schemas.openxmlformats.org/officeDocument/2006/relationships/font" Target="fonts/Lora-bold.fntdata"/><Relationship Id="rId87" Type="http://schemas.openxmlformats.org/officeDocument/2006/relationships/font" Target="fonts/Lora-regular.fntdata"/><Relationship Id="rId89" Type="http://schemas.openxmlformats.org/officeDocument/2006/relationships/font" Target="fonts/Lora-italic.fntdata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75" Type="http://schemas.openxmlformats.org/officeDocument/2006/relationships/font" Target="fonts/Garamond-bold.fntdata"/><Relationship Id="rId74" Type="http://schemas.openxmlformats.org/officeDocument/2006/relationships/font" Target="fonts/Garamond-regular.fntdata"/><Relationship Id="rId77" Type="http://schemas.openxmlformats.org/officeDocument/2006/relationships/font" Target="fonts/Garamond-boldItalic.fntdata"/><Relationship Id="rId76" Type="http://schemas.openxmlformats.org/officeDocument/2006/relationships/font" Target="fonts/Garamond-italic.fntdata"/><Relationship Id="rId79" Type="http://schemas.openxmlformats.org/officeDocument/2006/relationships/font" Target="fonts/Lato-regular.fntdata"/><Relationship Id="rId78" Type="http://schemas.openxmlformats.org/officeDocument/2006/relationships/font" Target="fonts/Lobster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font" Target="fonts/Ubuntu-regular.fntdata"/><Relationship Id="rId65" Type="http://schemas.openxmlformats.org/officeDocument/2006/relationships/slide" Target="slides/slide59.xml"/><Relationship Id="rId68" Type="http://schemas.openxmlformats.org/officeDocument/2006/relationships/font" Target="fonts/Ubuntu-italic.fntdata"/><Relationship Id="rId67" Type="http://schemas.openxmlformats.org/officeDocument/2006/relationships/font" Target="fonts/Ubuntu-bold.fntdata"/><Relationship Id="rId60" Type="http://schemas.openxmlformats.org/officeDocument/2006/relationships/slide" Target="slides/slide54.xml"/><Relationship Id="rId69" Type="http://schemas.openxmlformats.org/officeDocument/2006/relationships/font" Target="fonts/Ubuntu-bold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a742691ef_0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9a742691ef_0_5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9a742691ef_0_5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9a742691ef_0_9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9a742691ef_0_9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9a742691ef_0_9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a742691ef_0_9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a742691ef_0_9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9a742691ef_0_9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9a742691ef_0_1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9a742691ef_0_1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9a742691ef_0_1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9a742691ef_0_1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9a742691ef_0_1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9a742691ef_0_1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a742691ef_0_1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a742691ef_0_1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9a742691ef_0_1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9a742691ef_0_1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9a742691ef_0_14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9a742691ef_0_14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a742691ef_0_17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9a742691ef_0_17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9a742691ef_0_17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9a742691ef_0_2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9a742691ef_0_2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9a742691ef_0_2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9a742691ef_0_25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9a742691ef_0_2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9a742691ef_0_25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9a069ebf9_0_5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9a069ebf9_0_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09a069ebf9_0_5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9a742691ef_0_2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9a742691ef_0_2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9a742691ef_0_2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9a742691ef_0_2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9a742691ef_0_2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9a742691ef_0_25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9a742691ef_0_25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9a742691ef_0_2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9a742691ef_0_25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9a742691ef_0_2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9a742691ef_0_2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19a742691ef_0_2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9a742691ef_0_27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9a742691ef_0_2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9a742691ef_0_27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9a742691ef_0_39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9a742691ef_0_39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9a742691ef_0_39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9a742691ef_0_29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9a742691ef_0_29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9a742691ef_0_29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9a742691ef_0_3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9a742691ef_0_3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9a742691ef_0_3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9a742691ef_0_37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9a742691ef_0_3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9a742691ef_0_37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9a742691ef_0_4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9a742691ef_0_4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19a742691ef_0_4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9a069ebf9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9a069ebf9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09a069ebf9_0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9a742691ef_0_4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5" name="Google Shape;595;g19a742691ef_0_4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IE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3 </a:t>
            </a:r>
            <a:r>
              <a:rPr b="0" i="0" lang="en-IE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Methodology of ontology learning.</a:t>
            </a:r>
            <a:br>
              <a:rPr b="0" i="0" lang="en-IE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IE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Unless provided in the caption above, the following copyright applies to the content of this slide: © The Author(s) 2018. Published by Oxford University Press.This is an Open Access article distributed under the terms of the Creative Commons Attribution License (http://creativecommons.org/licenses/by/4.0/), which permits unrestricted reuse, distribution, and reproduction in any medium, provided the original work is properly cited.</a:t>
            </a:r>
            <a:endParaRPr b="0" i="0" sz="1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19a742691ef_0_420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9a742691ef_0_4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9a742691ef_0_4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9a742691ef_0_44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9a742691ef_0_4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9a742691ef_0_4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9a742691ef_0_46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9a742691ef_0_47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9a742691ef_0_47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19a742691ef_0_47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9a742691ef_0_49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9a742691ef_0_49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9a742691ef_0_49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9a742691ef_0_5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9a742691ef_0_5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19a742691ef_0_5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9a742691ef_0_5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9a742691ef_0_5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9a742691ef_0_54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9a742691ef_0_5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9a742691ef_0_5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9a742691ef_0_5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9a742691ef_0_5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9a742691ef_0_5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19a742691ef_0_54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9a742691ef_0_56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9a742691ef_0_56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19a742691ef_0_56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9a069ebf9_0_6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9a069ebf9_0_6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09a069ebf9_0_6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9a742691ef_0_57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9a742691ef_0_57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19a742691ef_0_57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9a742691ef_0_59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9a742691ef_0_59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19a742691ef_0_59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9a742691ef_0_59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9a742691ef_0_59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NEW</a:t>
            </a:r>
            <a:endParaRPr/>
          </a:p>
        </p:txBody>
      </p:sp>
      <p:sp>
        <p:nvSpPr>
          <p:cNvPr id="777" name="Google Shape;777;g19a742691ef_0_59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9a742691ef_0_6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9a742691ef_0_6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19a742691ef_0_6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9a742691ef_0_6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9a742691ef_0_6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19a742691ef_0_6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9a742691ef_0_6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9a742691ef_0_6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19a742691ef_0_64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9a742691ef_0_66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9a742691ef_0_66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NEW</a:t>
            </a:r>
            <a:endParaRPr/>
          </a:p>
        </p:txBody>
      </p:sp>
      <p:sp>
        <p:nvSpPr>
          <p:cNvPr id="820" name="Google Shape;820;g19a742691ef_0_66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9a742691ef_0_69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9a742691ef_0_69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19a742691ef_0_69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9a742691ef_0_69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9a742691ef_0_69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19a742691ef_0_69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9a742691ef_0_7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9a742691ef_0_7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19a742691ef_0_7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9a742691e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9a742691e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9a742691e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9a742691ef_0_7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9a742691ef_0_7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19a742691ef_0_73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9a742691ef_0_7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9a742691ef_0_7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19a742691ef_0_7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9a742691ef_0_76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9a742691ef_0_76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19a742691ef_0_76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9a742691ef_0_76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9a742691ef_0_76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19a742691ef_0_76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9a742691ef_0_78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9a742691ef_0_78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19a742691ef_0_78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9a742691ef_0_78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9a742691ef_0_78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19a742691ef_0_78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9a742691ef_0_8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9a742691ef_0_8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19a742691ef_0_8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9a742691ef_0_8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9a742691ef_0_8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19a742691ef_0_8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9a742691ef_0_85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9a742691ef_0_85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19a742691ef_0_85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9a742691ef_0_88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9a742691ef_0_88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19a742691ef_0_88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9a742691e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9a742691e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9a742691ef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a742691ef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9a742691ef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9a742691ef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a742691ef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9a742691e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9a742691ef_0_27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a742691ef_0_5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a742691ef_0_5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9a742691ef_0_5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2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28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1960" cy="265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106" cy="1021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4" cy="695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212" cy="4724208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3170" cy="619944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66303" cy="659707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99913" y="5957532"/>
            <a:ext cx="9025927" cy="619945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774" cy="20714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774" cy="1963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3170" cy="619944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66303" cy="659707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99913" y="5957532"/>
            <a:ext cx="9025927" cy="619945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2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>
            <p:ph idx="1" type="body"/>
          </p:nvPr>
        </p:nvSpPr>
        <p:spPr>
          <a:xfrm>
            <a:off x="609600" y="1280731"/>
            <a:ext cx="10972800" cy="4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14"/>
          <p:cNvSpPr txBox="1"/>
          <p:nvPr>
            <p:ph type="title"/>
          </p:nvPr>
        </p:nvSpPr>
        <p:spPr>
          <a:xfrm>
            <a:off x="609600" y="425450"/>
            <a:ext cx="814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4"/>
          <p:cNvSpPr txBox="1"/>
          <p:nvPr>
            <p:ph idx="11" type="ftr"/>
          </p:nvPr>
        </p:nvSpPr>
        <p:spPr>
          <a:xfrm>
            <a:off x="0" y="5994400"/>
            <a:ext cx="10236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18000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000"/>
              <a:buFont typeface="Arial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3170" cy="619944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66303" cy="659707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99913" y="5957532"/>
            <a:ext cx="9025927" cy="619945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2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28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1960" cy="2208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074" cy="287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31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28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1960" cy="2208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074" cy="287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28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1960" cy="2208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074" cy="287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463" cy="2218267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397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88" cy="2709333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666" cy="1693333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66" cy="3386666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667" cy="367453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1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691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82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82" cy="2077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82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499859" cy="3093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02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374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2" cy="1408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61" cy="533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61" cy="533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2981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85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740" cy="5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1" cy="5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536" cy="508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85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249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598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36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67" cy="142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2" cy="610262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67" cy="131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1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264" cy="3114262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70" cy="3021068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13" cy="2822713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1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691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82" cy="2077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8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696" cy="15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1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82" cy="2077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1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30" cy="95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82164" cy="108897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487" cy="3008243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435" cy="1789044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53" cy="161583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8870" cy="1480007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18" y="2879320"/>
            <a:ext cx="1747423" cy="39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41" y="2950316"/>
            <a:ext cx="1605429" cy="39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1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416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56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2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1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25" cy="131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898" cy="5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86" cy="185184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842" cy="5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86" cy="185184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842" cy="5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86" cy="185184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898" cy="5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3952" y="4134978"/>
            <a:ext cx="275642" cy="275642"/>
            <a:chOff x="4335701" y="3850853"/>
            <a:chExt cx="319888" cy="319888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88" cy="319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188" y="3711756"/>
            <a:ext cx="249249" cy="249390"/>
            <a:chOff x="5235088" y="3530081"/>
            <a:chExt cx="289256" cy="289421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58" cy="289421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5" y="4854386"/>
            <a:ext cx="275642" cy="275642"/>
            <a:chOff x="5527990" y="3750678"/>
            <a:chExt cx="393774" cy="393774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774" cy="393774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380" y="3692551"/>
            <a:ext cx="275642" cy="275642"/>
            <a:chOff x="5777361" y="3530081"/>
            <a:chExt cx="319888" cy="319888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88" cy="319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16" y="3554904"/>
            <a:ext cx="275642" cy="275642"/>
            <a:chOff x="3845349" y="3308812"/>
            <a:chExt cx="319888" cy="319888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88" cy="319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13" y="3114188"/>
            <a:ext cx="249249" cy="249390"/>
            <a:chOff x="5173661" y="3130180"/>
            <a:chExt cx="289256" cy="289421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58" cy="289421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759" y="2638817"/>
            <a:ext cx="249249" cy="249390"/>
            <a:chOff x="4400356" y="3054140"/>
            <a:chExt cx="289256" cy="289421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58" cy="289421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150" y="1803532"/>
            <a:ext cx="249249" cy="249390"/>
            <a:chOff x="5135034" y="1860358"/>
            <a:chExt cx="289256" cy="289421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58" cy="289421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381" y="1879700"/>
            <a:ext cx="275642" cy="275642"/>
            <a:chOff x="5445656" y="1844640"/>
            <a:chExt cx="319888" cy="319888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88" cy="319888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072" y="452928"/>
            <a:ext cx="249249" cy="249390"/>
            <a:chOff x="5938417" y="909357"/>
            <a:chExt cx="289256" cy="289421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58" cy="289421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787" y="3621981"/>
            <a:ext cx="225798" cy="345333"/>
            <a:chOff x="4824527" y="2832223"/>
            <a:chExt cx="262042" cy="400766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4" cy="165125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766"/>
              <a:chOff x="4824527" y="2832223"/>
              <a:chExt cx="262042" cy="400766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344" cy="400766"/>
                <a:chOff x="4832696" y="2832223"/>
                <a:chExt cx="236344" cy="400766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576" cy="23835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671">
                  <a:off x="4866791" y="3031791"/>
                  <a:ext cx="168154" cy="166082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154" y="3663527"/>
            <a:ext cx="225798" cy="345333"/>
            <a:chOff x="4824527" y="2832223"/>
            <a:chExt cx="262042" cy="400766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4" cy="165125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766"/>
              <a:chOff x="4824527" y="2832223"/>
              <a:chExt cx="262042" cy="400766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344" cy="400766"/>
                <a:chOff x="4832696" y="2832223"/>
                <a:chExt cx="236344" cy="400766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576" cy="23835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671">
                  <a:off x="4866791" y="3031791"/>
                  <a:ext cx="168154" cy="166082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344" y="168939"/>
            <a:ext cx="225798" cy="345333"/>
            <a:chOff x="4824527" y="2832223"/>
            <a:chExt cx="262042" cy="400766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4" cy="165125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766"/>
              <a:chOff x="4824527" y="2832223"/>
              <a:chExt cx="262042" cy="400766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344" cy="400766"/>
                <a:chOff x="4832696" y="2832223"/>
                <a:chExt cx="236344" cy="400766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576" cy="23835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671">
                  <a:off x="4866791" y="3031791"/>
                  <a:ext cx="168154" cy="166082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256" cy="289421"/>
            <a:chOff x="5135034" y="1860358"/>
            <a:chExt cx="289256" cy="289421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58" cy="289421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766"/>
            <a:chOff x="4824527" y="2832223"/>
            <a:chExt cx="262042" cy="400766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4" cy="165125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766"/>
              <a:chOff x="4824527" y="2832223"/>
              <a:chExt cx="262042" cy="400766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344" cy="400766"/>
                <a:chOff x="4832696" y="2832223"/>
                <a:chExt cx="236344" cy="400766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576" cy="23835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671">
                  <a:off x="4866791" y="3031791"/>
                  <a:ext cx="168154" cy="166082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88" cy="319888"/>
            <a:chOff x="5445656" y="1844640"/>
            <a:chExt cx="319888" cy="319888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88" cy="319888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88" cy="319888"/>
            <a:chOff x="5777361" y="3530081"/>
            <a:chExt cx="319888" cy="319888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88" cy="319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6" y="3675500"/>
            <a:ext cx="275642" cy="275642"/>
            <a:chOff x="5527990" y="3750678"/>
            <a:chExt cx="393774" cy="393774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774" cy="393774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example.com/" TargetMode="External"/><Relationship Id="rId4" Type="http://schemas.openxmlformats.org/officeDocument/2006/relationships/hyperlink" Target="http://www.w3.org/2000/01/rdf-schema#" TargetMode="External"/><Relationship Id="rId5" Type="http://schemas.openxmlformats.org/officeDocument/2006/relationships/hyperlink" Target="http://www.w3.org/1999/02/22-rdf-syntax-ns#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example.com/fo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5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Relationship Id="rId5" Type="http://schemas.openxmlformats.org/officeDocument/2006/relationships/image" Target="../media/image23.jpg"/><Relationship Id="rId6" Type="http://schemas.openxmlformats.org/officeDocument/2006/relationships/image" Target="../media/image34.jpg"/><Relationship Id="rId7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i.org/10.1093/database/bay101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gif"/><Relationship Id="rId4" Type="http://schemas.openxmlformats.org/officeDocument/2006/relationships/image" Target="../media/image42.gif"/><Relationship Id="rId5" Type="http://schemas.openxmlformats.org/officeDocument/2006/relationships/image" Target="../media/image3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Relationship Id="rId4" Type="http://schemas.openxmlformats.org/officeDocument/2006/relationships/image" Target="../media/image44.png"/><Relationship Id="rId5" Type="http://schemas.openxmlformats.org/officeDocument/2006/relationships/hyperlink" Target="http://www.cit.iit.bas.bg/CIT_2018/v-18-1/10_paper.pd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Relationship Id="rId4" Type="http://schemas.openxmlformats.org/officeDocument/2006/relationships/image" Target="../media/image36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www.w3.org/ns/lemon/ontolex#" TargetMode="External"/><Relationship Id="rId4" Type="http://schemas.openxmlformats.org/officeDocument/2006/relationships/hyperlink" Target="http://www.w3.org/2004/02/skos/core#" TargetMode="External"/><Relationship Id="rId5" Type="http://schemas.openxmlformats.org/officeDocument/2006/relationships/hyperlink" Target="http://www.lexinfo.net/ontology/2.0/lexinfo#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w3.org/ns/lemon/ontolex#" TargetMode="External"/><Relationship Id="rId4" Type="http://schemas.openxmlformats.org/officeDocument/2006/relationships/hyperlink" Target="http://dbpedia.org/resource/" TargetMode="External"/><Relationship Id="rId5" Type="http://schemas.openxmlformats.org/officeDocument/2006/relationships/hyperlink" Target="http://dbpedia.org/ontology/" TargetMode="External"/><Relationship Id="rId6" Type="http://schemas.openxmlformats.org/officeDocument/2006/relationships/image" Target="../media/image4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12. Summary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5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Blank Nodes</a:t>
            </a:r>
            <a:endParaRPr/>
          </a:p>
        </p:txBody>
      </p:sp>
      <p:sp>
        <p:nvSpPr>
          <p:cNvPr id="359" name="Google Shape;359;p2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Represent an unnamed element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Considered harmful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Useful for structures such as lists</a:t>
            </a:r>
            <a:endParaRPr/>
          </a:p>
        </p:txBody>
      </p:sp>
      <p:pic>
        <p:nvPicPr>
          <p:cNvPr id="360" name="Google Shape;3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825" y="3741827"/>
            <a:ext cx="8504363" cy="11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100"/>
              <a:t>Querying and Serialization</a:t>
            </a:r>
            <a:endParaRPr sz="6100"/>
          </a:p>
        </p:txBody>
      </p:sp>
      <p:sp>
        <p:nvSpPr>
          <p:cNvPr id="367" name="Google Shape;367;p25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Turtle</a:t>
            </a:r>
            <a:endParaRPr/>
          </a:p>
        </p:txBody>
      </p:sp>
      <p:sp>
        <p:nvSpPr>
          <p:cNvPr id="374" name="Google Shape;374;p26"/>
          <p:cNvSpPr txBox="1"/>
          <p:nvPr>
            <p:ph idx="1" type="body"/>
          </p:nvPr>
        </p:nvSpPr>
        <p:spPr>
          <a:xfrm>
            <a:off x="677325" y="1552225"/>
            <a:ext cx="108561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@prefix ex: &lt;</a:t>
            </a:r>
            <a:r>
              <a:rPr lang="en-IE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http://www.example.com/</a:t>
            </a: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@prefix rdfs: &lt;</a:t>
            </a:r>
            <a:r>
              <a:rPr lang="en-IE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http://www.w3.org/2000/01/rdf-schema#</a:t>
            </a: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@prefix rdf: &lt;</a:t>
            </a:r>
            <a:r>
              <a:rPr lang="en-IE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http://www.w3.org/1999/02/22-rdf-syntax-ns#</a:t>
            </a: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ex:foobar a ex:Example ;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  rdfs:label “foo bar”@en ;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  ex:domain ex:example , ex:testing ;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  ex:elements ( ex:ex1 ex:ex2 ) .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8049125" y="1227225"/>
            <a:ext cx="2652900" cy="90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latin typeface="Calibri"/>
                <a:ea typeface="Calibri"/>
                <a:cs typeface="Calibri"/>
                <a:sym typeface="Calibri"/>
              </a:rPr>
              <a:t>Prefixes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6459950" y="3211450"/>
            <a:ext cx="3809100" cy="90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latin typeface="Calibri"/>
                <a:ea typeface="Calibri"/>
                <a:cs typeface="Calibri"/>
                <a:sym typeface="Calibri"/>
              </a:rPr>
              <a:t>Continuations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6007750" y="5331025"/>
            <a:ext cx="3809100" cy="90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latin typeface="Calibri"/>
                <a:ea typeface="Calibri"/>
                <a:cs typeface="Calibri"/>
                <a:sym typeface="Calibri"/>
              </a:rPr>
              <a:t>List syntax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2328125" y="3429000"/>
            <a:ext cx="559500" cy="559500"/>
          </a:xfrm>
          <a:prstGeom prst="ellipse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Other serializations</a:t>
            </a: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1303675" y="1652525"/>
            <a:ext cx="30387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RDF/XML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Bulky and unreadable but widely understood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349400" y="1804925"/>
            <a:ext cx="30387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JSON-LD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Extends JSON with a context description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2085875" y="3775125"/>
            <a:ext cx="30387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RDFa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For embeddings in web pages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782750" y="4230475"/>
            <a:ext cx="30387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latin typeface="Calibri"/>
                <a:ea typeface="Calibri"/>
                <a:cs typeface="Calibri"/>
                <a:sym typeface="Calibri"/>
              </a:rPr>
              <a:t>HDT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Efficient binary format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SPARQL</a:t>
            </a:r>
            <a:endParaRPr/>
          </a:p>
        </p:txBody>
      </p:sp>
      <p:sp>
        <p:nvSpPr>
          <p:cNvPr id="395" name="Google Shape;395;p28"/>
          <p:cNvSpPr txBox="1"/>
          <p:nvPr>
            <p:ph idx="1" type="body"/>
          </p:nvPr>
        </p:nvSpPr>
        <p:spPr>
          <a:xfrm>
            <a:off x="6163025" y="1109550"/>
            <a:ext cx="55791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SELECT ?label WHERE {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  &lt;</a:t>
            </a:r>
            <a:r>
              <a:rPr lang="en-IE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http://www.example.com/foo</a:t>
            </a: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     rdfs:label ?label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28"/>
          <p:cNvSpPr txBox="1"/>
          <p:nvPr/>
        </p:nvSpPr>
        <p:spPr>
          <a:xfrm>
            <a:off x="697725" y="1707625"/>
            <a:ext cx="5095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UNION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FILTER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OFFSET/LIMIT/ORDER BY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DISTINCT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ASK/CONSTRUCT/DESCRIBE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Property paths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INSERT/LOAD etc.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Schemas</a:t>
            </a:r>
            <a:endParaRPr/>
          </a:p>
        </p:txBody>
      </p:sp>
      <p:sp>
        <p:nvSpPr>
          <p:cNvPr id="403" name="Google Shape;403;p29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Rule Summary</a:t>
            </a:r>
            <a:endParaRPr/>
          </a:p>
        </p:txBody>
      </p:sp>
      <p:graphicFrame>
        <p:nvGraphicFramePr>
          <p:cNvPr id="410" name="Google Shape;410;p30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{CC73A1E6-E471-440D-B731-FB3E41FD847D}</a:tableStyleId>
              </a:tblPr>
              <a:tblGrid>
                <a:gridCol w="2166800"/>
                <a:gridCol w="46912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y</a:t>
                      </a:r>
                      <a:r>
                        <a:rPr lang="en-IE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subClassOf</a:t>
                      </a:r>
                      <a:r>
                        <a:rPr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p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subPropertyOf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q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q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subPropertyOf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subPropertyOf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subProperty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p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domain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x p y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range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y </a:t>
                      </a:r>
                      <a:r>
                        <a:rPr lang="en-IE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r>
                        <a:rPr i="1" lang="en-IE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z</a:t>
                      </a:r>
                      <a:endParaRPr i="1"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1" name="Google Shape;411;p30"/>
          <p:cNvSpPr/>
          <p:nvPr/>
        </p:nvSpPr>
        <p:spPr>
          <a:xfrm>
            <a:off x="5983800" y="2544963"/>
            <a:ext cx="1019100" cy="222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8115525" y="5338675"/>
            <a:ext cx="3375300" cy="13743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RDF Schema has 7 other rules related to default typing and reflexivity.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Shape Notation</a:t>
            </a:r>
            <a:endParaRPr/>
          </a:p>
        </p:txBody>
      </p:sp>
      <p:sp>
        <p:nvSpPr>
          <p:cNvPr id="419" name="Google Shape;419;p3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 shape is: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⊤						True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𝚫</a:t>
            </a:r>
            <a:r>
              <a:rPr baseline="-25000" lang="en-IE"/>
              <a:t>N</a:t>
            </a:r>
            <a:r>
              <a:rPr lang="en-IE"/>
              <a:t>						The node is a member of 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𝚿</a:t>
            </a:r>
            <a:r>
              <a:rPr baseline="-25000" lang="en-IE"/>
              <a:t>cond</a:t>
            </a:r>
            <a:r>
              <a:rPr lang="en-IE"/>
              <a:t>					Some boolean condition holds (e.g., &gt; 0)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𝜑</a:t>
            </a:r>
            <a:r>
              <a:rPr baseline="-25000" lang="en-IE"/>
              <a:t>1</a:t>
            </a:r>
            <a:r>
              <a:rPr lang="en-IE"/>
              <a:t>∧ 𝜑</a:t>
            </a:r>
            <a:r>
              <a:rPr baseline="-25000" lang="en-IE"/>
              <a:t>2</a:t>
            </a:r>
            <a:r>
              <a:rPr lang="en-IE"/>
              <a:t>				Both 𝜑</a:t>
            </a:r>
            <a:r>
              <a:rPr baseline="-25000" lang="en-IE"/>
              <a:t>1</a:t>
            </a:r>
            <a:r>
              <a:rPr lang="en-IE"/>
              <a:t> and 𝜑</a:t>
            </a:r>
            <a:r>
              <a:rPr baseline="-25000" lang="en-IE"/>
              <a:t>2</a:t>
            </a:r>
            <a:r>
              <a:rPr lang="en-IE"/>
              <a:t> hold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¬𝜑						𝜑 does not hold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→</a:t>
            </a:r>
            <a:r>
              <a:rPr baseline="30000" lang="en-IE"/>
              <a:t>p</a:t>
            </a:r>
            <a:r>
              <a:rPr baseline="-25000" lang="en-IE"/>
              <a:t>𝜑</a:t>
            </a:r>
            <a:r>
              <a:rPr lang="en-IE"/>
              <a:t>{</a:t>
            </a:r>
            <a:r>
              <a:rPr i="1" lang="en-IE"/>
              <a:t>min, max</a:t>
            </a:r>
            <a:r>
              <a:rPr lang="en-IE"/>
              <a:t>}		Between min and max edges of type </a:t>
            </a:r>
            <a:r>
              <a:rPr i="1" lang="en-IE"/>
              <a:t>p</a:t>
            </a:r>
            <a:r>
              <a:rPr lang="en-IE"/>
              <a:t>, whose</a:t>
            </a:r>
            <a:br>
              <a:rPr lang="en-IE"/>
            </a:br>
            <a:r>
              <a:rPr lang="en-IE"/>
              <a:t>						objects satisfy 𝜑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/>
          <p:nvPr/>
        </p:nvSpPr>
        <p:spPr>
          <a:xfrm>
            <a:off x="5765225" y="3251900"/>
            <a:ext cx="4846200" cy="135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Context</a:t>
            </a:r>
            <a:endParaRPr/>
          </a:p>
        </p:txBody>
      </p:sp>
      <p:sp>
        <p:nvSpPr>
          <p:cNvPr id="427" name="Google Shape;427;p32"/>
          <p:cNvSpPr/>
          <p:nvPr/>
        </p:nvSpPr>
        <p:spPr>
          <a:xfrm>
            <a:off x="1972492" y="1523975"/>
            <a:ext cx="1184700" cy="3417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2"/>
          <p:cNvSpPr/>
          <p:nvPr/>
        </p:nvSpPr>
        <p:spPr>
          <a:xfrm>
            <a:off x="3694384" y="2513001"/>
            <a:ext cx="1184700" cy="3417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3060490" y="2018488"/>
            <a:ext cx="1184700" cy="341700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4140228" y="3007514"/>
            <a:ext cx="1184700" cy="3417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1946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2"/>
          <p:cNvSpPr/>
          <p:nvPr/>
        </p:nvSpPr>
        <p:spPr>
          <a:xfrm>
            <a:off x="727325" y="2925737"/>
            <a:ext cx="558000" cy="34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600">
                <a:latin typeface="Calibri"/>
                <a:ea typeface="Calibri"/>
                <a:cs typeface="Calibri"/>
                <a:sym typeface="Calibri"/>
              </a:rPr>
              <a:t>e</a:t>
            </a:r>
            <a:endParaRPr i="1"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32"/>
          <p:cNvCxnSpPr>
            <a:stCxn id="431" idx="3"/>
            <a:endCxn id="427" idx="4"/>
          </p:cNvCxnSpPr>
          <p:nvPr/>
        </p:nvCxnSpPr>
        <p:spPr>
          <a:xfrm flipH="1" rot="10800000">
            <a:off x="1285325" y="1865687"/>
            <a:ext cx="1279500" cy="123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32"/>
          <p:cNvCxnSpPr>
            <a:stCxn id="431" idx="3"/>
            <a:endCxn id="429" idx="3"/>
          </p:cNvCxnSpPr>
          <p:nvPr/>
        </p:nvCxnSpPr>
        <p:spPr>
          <a:xfrm flipH="1" rot="10800000">
            <a:off x="1285325" y="2310287"/>
            <a:ext cx="1948800" cy="78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2"/>
          <p:cNvCxnSpPr>
            <a:stCxn id="431" idx="3"/>
            <a:endCxn id="428" idx="2"/>
          </p:cNvCxnSpPr>
          <p:nvPr/>
        </p:nvCxnSpPr>
        <p:spPr>
          <a:xfrm flipH="1" rot="10800000">
            <a:off x="1285325" y="2683787"/>
            <a:ext cx="2409000" cy="41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2"/>
          <p:cNvCxnSpPr>
            <a:endCxn id="430" idx="2"/>
          </p:cNvCxnSpPr>
          <p:nvPr/>
        </p:nvCxnSpPr>
        <p:spPr>
          <a:xfrm>
            <a:off x="1285128" y="3096464"/>
            <a:ext cx="2855100" cy="8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32"/>
          <p:cNvSpPr txBox="1"/>
          <p:nvPr/>
        </p:nvSpPr>
        <p:spPr>
          <a:xfrm>
            <a:off x="1094099" y="2247863"/>
            <a:ext cx="84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rdf:subject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2"/>
          <p:cNvSpPr txBox="1"/>
          <p:nvPr/>
        </p:nvSpPr>
        <p:spPr>
          <a:xfrm>
            <a:off x="2144482" y="2190407"/>
            <a:ext cx="84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rdf:predicate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2657490" y="2512991"/>
            <a:ext cx="84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rdf:object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2932242" y="2890462"/>
            <a:ext cx="84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validFrom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"/>
          <p:cNvSpPr/>
          <p:nvPr/>
        </p:nvSpPr>
        <p:spPr>
          <a:xfrm>
            <a:off x="6518550" y="1240521"/>
            <a:ext cx="1180800" cy="4092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2"/>
          <p:cNvSpPr/>
          <p:nvPr/>
        </p:nvSpPr>
        <p:spPr>
          <a:xfrm>
            <a:off x="9407219" y="2516530"/>
            <a:ext cx="1180800" cy="4092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2"/>
          <p:cNvSpPr/>
          <p:nvPr/>
        </p:nvSpPr>
        <p:spPr>
          <a:xfrm>
            <a:off x="6518550" y="2516536"/>
            <a:ext cx="1180800" cy="4092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1946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9719517" y="1240521"/>
            <a:ext cx="556200" cy="40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600">
                <a:latin typeface="Calibri"/>
                <a:ea typeface="Calibri"/>
                <a:cs typeface="Calibri"/>
                <a:sym typeface="Calibri"/>
              </a:rPr>
              <a:t>e</a:t>
            </a:r>
            <a:endParaRPr i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2"/>
          <p:cNvSpPr txBox="1"/>
          <p:nvPr/>
        </p:nvSpPr>
        <p:spPr>
          <a:xfrm>
            <a:off x="8228078" y="1127496"/>
            <a:ext cx="83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xl:airport</a:t>
            </a:r>
            <a:endParaRPr sz="8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2"/>
          <p:cNvSpPr txBox="1"/>
          <p:nvPr/>
        </p:nvSpPr>
        <p:spPr>
          <a:xfrm>
            <a:off x="10059375" y="1924354"/>
            <a:ext cx="83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2"/>
          <p:cNvSpPr txBox="1"/>
          <p:nvPr/>
        </p:nvSpPr>
        <p:spPr>
          <a:xfrm>
            <a:off x="7763585" y="1924311"/>
            <a:ext cx="83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validFrom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32"/>
          <p:cNvCxnSpPr>
            <a:stCxn id="440" idx="6"/>
            <a:endCxn id="443" idx="1"/>
          </p:cNvCxnSpPr>
          <p:nvPr/>
        </p:nvCxnSpPr>
        <p:spPr>
          <a:xfrm>
            <a:off x="7699350" y="1445121"/>
            <a:ext cx="202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32"/>
          <p:cNvCxnSpPr>
            <a:endCxn id="441" idx="0"/>
          </p:cNvCxnSpPr>
          <p:nvPr/>
        </p:nvCxnSpPr>
        <p:spPr>
          <a:xfrm>
            <a:off x="9997619" y="1649830"/>
            <a:ext cx="0" cy="86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32"/>
          <p:cNvCxnSpPr>
            <a:stCxn id="443" idx="2"/>
            <a:endCxn id="442" idx="7"/>
          </p:cNvCxnSpPr>
          <p:nvPr/>
        </p:nvCxnSpPr>
        <p:spPr>
          <a:xfrm flipH="1">
            <a:off x="7526517" y="1649721"/>
            <a:ext cx="2471100" cy="92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32"/>
          <p:cNvSpPr/>
          <p:nvPr/>
        </p:nvSpPr>
        <p:spPr>
          <a:xfrm>
            <a:off x="233672" y="5125358"/>
            <a:ext cx="1596300" cy="3630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2"/>
          <p:cNvSpPr/>
          <p:nvPr/>
        </p:nvSpPr>
        <p:spPr>
          <a:xfrm>
            <a:off x="5004646" y="5125358"/>
            <a:ext cx="1596300" cy="3630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2" name="Google Shape;452;p32"/>
          <p:cNvCxnSpPr>
            <a:stCxn id="450" idx="6"/>
            <a:endCxn id="451" idx="2"/>
          </p:cNvCxnSpPr>
          <p:nvPr/>
        </p:nvCxnSpPr>
        <p:spPr>
          <a:xfrm>
            <a:off x="1829972" y="5306858"/>
            <a:ext cx="3174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32"/>
          <p:cNvSpPr/>
          <p:nvPr/>
        </p:nvSpPr>
        <p:spPr>
          <a:xfrm>
            <a:off x="2532160" y="4853728"/>
            <a:ext cx="1596300" cy="363000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1169631" y="4074080"/>
            <a:ext cx="1596300" cy="363000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2"/>
          <p:cNvSpPr/>
          <p:nvPr/>
        </p:nvSpPr>
        <p:spPr>
          <a:xfrm>
            <a:off x="4221630" y="4074075"/>
            <a:ext cx="1596300" cy="3630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Calibri"/>
                <a:ea typeface="Calibri"/>
                <a:cs typeface="Calibri"/>
                <a:sym typeface="Calibri"/>
              </a:rPr>
              <a:t>1946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4331461" y="4640343"/>
            <a:ext cx="113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validFrom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32"/>
          <p:cNvCxnSpPr>
            <a:endCxn id="455" idx="4"/>
          </p:cNvCxnSpPr>
          <p:nvPr/>
        </p:nvCxnSpPr>
        <p:spPr>
          <a:xfrm flipH="1" rot="10800000">
            <a:off x="3894480" y="4437075"/>
            <a:ext cx="1125300" cy="46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32"/>
          <p:cNvCxnSpPr>
            <a:stCxn id="453" idx="1"/>
            <a:endCxn id="454" idx="4"/>
          </p:cNvCxnSpPr>
          <p:nvPr/>
        </p:nvCxnSpPr>
        <p:spPr>
          <a:xfrm rot="10800000">
            <a:off x="1967633" y="4437088"/>
            <a:ext cx="798300" cy="46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32"/>
          <p:cNvSpPr txBox="1"/>
          <p:nvPr/>
        </p:nvSpPr>
        <p:spPr>
          <a:xfrm>
            <a:off x="1124648" y="4600418"/>
            <a:ext cx="126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subPropertyOf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2"/>
          <p:cNvSpPr/>
          <p:nvPr/>
        </p:nvSpPr>
        <p:spPr>
          <a:xfrm>
            <a:off x="6061121" y="3741002"/>
            <a:ext cx="1541100" cy="357900"/>
          </a:xfrm>
          <a:prstGeom prst="ellipse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2"/>
          <p:cNvSpPr/>
          <p:nvPr/>
        </p:nvSpPr>
        <p:spPr>
          <a:xfrm>
            <a:off x="8805554" y="3741002"/>
            <a:ext cx="1541100" cy="3579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2" name="Google Shape;462;p32"/>
          <p:cNvCxnSpPr>
            <a:stCxn id="460" idx="6"/>
            <a:endCxn id="461" idx="2"/>
          </p:cNvCxnSpPr>
          <p:nvPr/>
        </p:nvCxnSpPr>
        <p:spPr>
          <a:xfrm>
            <a:off x="7602221" y="3919952"/>
            <a:ext cx="120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32"/>
          <p:cNvSpPr txBox="1"/>
          <p:nvPr/>
        </p:nvSpPr>
        <p:spPr>
          <a:xfrm>
            <a:off x="7754818" y="3642158"/>
            <a:ext cx="8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2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2"/>
          <p:cNvSpPr/>
          <p:nvPr/>
        </p:nvSpPr>
        <p:spPr>
          <a:xfrm>
            <a:off x="9369548" y="4337825"/>
            <a:ext cx="1086300" cy="196500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2"/>
          <p:cNvSpPr/>
          <p:nvPr/>
        </p:nvSpPr>
        <p:spPr>
          <a:xfrm>
            <a:off x="10455892" y="5016397"/>
            <a:ext cx="1541100" cy="357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1946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2"/>
          <p:cNvSpPr txBox="1"/>
          <p:nvPr/>
        </p:nvSpPr>
        <p:spPr>
          <a:xfrm>
            <a:off x="11153417" y="4714180"/>
            <a:ext cx="109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validFrom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p32"/>
          <p:cNvCxnSpPr>
            <a:stCxn id="464" idx="4"/>
            <a:endCxn id="465" idx="1"/>
          </p:cNvCxnSpPr>
          <p:nvPr/>
        </p:nvCxnSpPr>
        <p:spPr>
          <a:xfrm>
            <a:off x="9912698" y="4534325"/>
            <a:ext cx="768900" cy="53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32"/>
          <p:cNvSpPr/>
          <p:nvPr/>
        </p:nvSpPr>
        <p:spPr>
          <a:xfrm>
            <a:off x="7546550" y="5435000"/>
            <a:ext cx="2322600" cy="109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500">
                <a:latin typeface="Calibri"/>
                <a:ea typeface="Calibri"/>
                <a:cs typeface="Calibri"/>
                <a:sym typeface="Calibri"/>
              </a:rPr>
              <a:t>RDF*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Deduction</a:t>
            </a:r>
            <a:endParaRPr/>
          </a:p>
        </p:txBody>
      </p:sp>
      <p:sp>
        <p:nvSpPr>
          <p:cNvPr id="475" name="Google Shape;475;p33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Things, not strings</a:t>
            </a:r>
            <a:endParaRPr/>
          </a:p>
        </p:txBody>
      </p:sp>
      <p:pic>
        <p:nvPicPr>
          <p:cNvPr id="249" name="Google Shape;2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7925"/>
            <a:ext cx="6154590" cy="398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/>
          <p:nvPr/>
        </p:nvSpPr>
        <p:spPr>
          <a:xfrm>
            <a:off x="560975" y="1879275"/>
            <a:ext cx="3328500" cy="1075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Taj Mahal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1972775" y="3697838"/>
            <a:ext cx="1916700" cy="15426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900">
                <a:latin typeface="Merriweather"/>
                <a:ea typeface="Merriweather"/>
                <a:cs typeface="Merriweather"/>
                <a:sym typeface="Merriweather"/>
              </a:rPr>
              <a:t>blah blah blah </a:t>
            </a:r>
            <a:r>
              <a:rPr i="1" lang="en-IE" sz="19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Taj Mahal </a:t>
            </a:r>
            <a:r>
              <a:rPr i="1" lang="en-IE" sz="1900">
                <a:latin typeface="Merriweather"/>
                <a:ea typeface="Merriweather"/>
                <a:cs typeface="Merriweather"/>
                <a:sym typeface="Merriweather"/>
              </a:rPr>
              <a:t>blah blah blah</a:t>
            </a:r>
            <a:endParaRPr i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2947950" y="3142913"/>
            <a:ext cx="1916700" cy="15426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900">
                <a:latin typeface="Merriweather"/>
                <a:ea typeface="Merriweather"/>
                <a:cs typeface="Merriweather"/>
                <a:sym typeface="Merriweather"/>
              </a:rPr>
              <a:t>blah blah blah </a:t>
            </a:r>
            <a:r>
              <a:rPr i="1" lang="en-IE" sz="19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Taj Mahal </a:t>
            </a:r>
            <a:r>
              <a:rPr i="1" lang="en-IE" sz="1900">
                <a:latin typeface="Merriweather"/>
                <a:ea typeface="Merriweather"/>
                <a:cs typeface="Merriweather"/>
                <a:sym typeface="Merriweather"/>
              </a:rPr>
              <a:t>blah blah blah</a:t>
            </a:r>
            <a:endParaRPr i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3359325" y="4118088"/>
            <a:ext cx="1916700" cy="15426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E" sz="1900">
                <a:latin typeface="Merriweather"/>
                <a:ea typeface="Merriweather"/>
                <a:cs typeface="Merriweather"/>
                <a:sym typeface="Merriweather"/>
              </a:rPr>
              <a:t>blah blah blah </a:t>
            </a:r>
            <a:r>
              <a:rPr i="1" lang="en-IE" sz="19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Taj Mahal </a:t>
            </a:r>
            <a:r>
              <a:rPr i="1" lang="en-IE" sz="1900">
                <a:latin typeface="Merriweather"/>
                <a:ea typeface="Merriweather"/>
                <a:cs typeface="Merriweather"/>
                <a:sym typeface="Merriweather"/>
              </a:rPr>
              <a:t>blah blah blah</a:t>
            </a:r>
            <a:endParaRPr i="1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4" name="Google Shape;2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575" y="1214875"/>
            <a:ext cx="3008275" cy="1978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OWL</a:t>
            </a:r>
            <a:endParaRPr/>
          </a:p>
        </p:txBody>
      </p:sp>
      <p:sp>
        <p:nvSpPr>
          <p:cNvPr id="482" name="Google Shape;482;p3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Open World and No Unique Name </a:t>
            </a:r>
            <a:r>
              <a:rPr lang="en-IE"/>
              <a:t>Assumption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sameAs/differentFrom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Inverse properties (e.g., parent/child)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Symmetric properties (e.g., sibling)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Transitive properties (e.g., descendent)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Chains (e.g., brother of father =&gt; uncle)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Reflexive (e.g., similarTo)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Cardinality (incl. Functional)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OWL</a:t>
            </a:r>
            <a:endParaRPr/>
          </a:p>
        </p:txBody>
      </p:sp>
      <p:sp>
        <p:nvSpPr>
          <p:cNvPr id="489" name="Google Shape;489;p3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Unions (e.g., Person = Male ⊔ Female)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Intersections (e.g., Mother = Parent ⊓ Female)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Complements (e.g., Dead = ¬Alive)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Has Value (e.g., Cat = ∃ species.felisCatus)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Some Values (e.g., InternationalAirport = ∃ flight.International)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All Values (e.g., RegionalAirport = ∀ flight.Domestic)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Induction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Inductive vs. Deductive</a:t>
            </a: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1405100" y="1907575"/>
            <a:ext cx="4271100" cy="17808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Deductive knowledge involves </a:t>
            </a: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precise 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rule-driven generalisations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7"/>
          <p:cNvSpPr/>
          <p:nvPr/>
        </p:nvSpPr>
        <p:spPr>
          <a:xfrm>
            <a:off x="5782100" y="3688425"/>
            <a:ext cx="4416600" cy="18483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Inductive knowledge focus on </a:t>
            </a: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likely 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knowledge, especially in incomplete graphs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Key graph analytics</a:t>
            </a:r>
            <a:endParaRPr/>
          </a:p>
        </p:txBody>
      </p:sp>
      <p:sp>
        <p:nvSpPr>
          <p:cNvPr id="510" name="Google Shape;510;p3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Centrality:</a:t>
            </a:r>
            <a:r>
              <a:rPr lang="en-IE"/>
              <a:t> Which nodes are the most important in a graph?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Community detection:</a:t>
            </a:r>
            <a:r>
              <a:rPr lang="en-IE"/>
              <a:t> Are there sections of the graph that are strongly interrelated?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Connectivity:</a:t>
            </a:r>
            <a:r>
              <a:rPr lang="en-IE"/>
              <a:t> Can you reach one part of the graph from another?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Node similarity: </a:t>
            </a:r>
            <a:r>
              <a:rPr lang="en-IE"/>
              <a:t>Are there patterns in the 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Path finding/prediction:</a:t>
            </a:r>
            <a:r>
              <a:rPr lang="en-IE"/>
              <a:t> Provide routes or explanations for connecting entities in the knowledge graph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Message passing</a:t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>
            <a:off x="5142250" y="3478575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1882125" y="2188350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/>
          <p:nvPr/>
        </p:nvSpPr>
        <p:spPr>
          <a:xfrm>
            <a:off x="2492650" y="3478575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1728775" y="4768800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39"/>
          <p:cNvCxnSpPr>
            <a:stCxn id="518" idx="6"/>
            <a:endCxn id="517" idx="1"/>
          </p:cNvCxnSpPr>
          <p:nvPr/>
        </p:nvCxnSpPr>
        <p:spPr>
          <a:xfrm>
            <a:off x="2583225" y="2479050"/>
            <a:ext cx="2661600" cy="10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39"/>
          <p:cNvCxnSpPr>
            <a:stCxn id="519" idx="6"/>
            <a:endCxn id="517" idx="2"/>
          </p:cNvCxnSpPr>
          <p:nvPr/>
        </p:nvCxnSpPr>
        <p:spPr>
          <a:xfrm>
            <a:off x="3193750" y="3769275"/>
            <a:ext cx="19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39"/>
          <p:cNvCxnSpPr>
            <a:stCxn id="520" idx="6"/>
            <a:endCxn id="517" idx="3"/>
          </p:cNvCxnSpPr>
          <p:nvPr/>
        </p:nvCxnSpPr>
        <p:spPr>
          <a:xfrm flipH="1" rot="10800000">
            <a:off x="2429875" y="3974700"/>
            <a:ext cx="2814900" cy="10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4" name="Google Shape;5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225" y="1739325"/>
            <a:ext cx="801451" cy="53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950" y="3075674"/>
            <a:ext cx="651875" cy="48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225" y="5059500"/>
            <a:ext cx="701100" cy="53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7419" y="2566000"/>
            <a:ext cx="1031826" cy="6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9"/>
          <p:cNvSpPr/>
          <p:nvPr/>
        </p:nvSpPr>
        <p:spPr>
          <a:xfrm>
            <a:off x="7339500" y="1570750"/>
            <a:ext cx="4226100" cy="108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Message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: A vector of values to send to the next node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7339500" y="3043925"/>
            <a:ext cx="4226100" cy="108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Aggregator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: A function to combine the messages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9"/>
          <p:cNvSpPr/>
          <p:nvPr/>
        </p:nvSpPr>
        <p:spPr>
          <a:xfrm>
            <a:off x="7339500" y="4517100"/>
            <a:ext cx="4226100" cy="108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End condition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: Evaluates if the right result has been achieved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0750" y="1937576"/>
            <a:ext cx="904525" cy="9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PageRank</a:t>
            </a:r>
            <a:endParaRPr/>
          </a:p>
        </p:txBody>
      </p:sp>
      <p:sp>
        <p:nvSpPr>
          <p:cNvPr id="538" name="Google Shape;538;p40"/>
          <p:cNvSpPr txBox="1"/>
          <p:nvPr>
            <p:ph idx="1" type="body"/>
          </p:nvPr>
        </p:nvSpPr>
        <p:spPr>
          <a:xfrm>
            <a:off x="838200" y="1825625"/>
            <a:ext cx="10515600" cy="12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 walker may stay at the same node, so there is also a probability, </a:t>
            </a:r>
            <a:r>
              <a:rPr i="1" lang="en-IE"/>
              <a:t>d</a:t>
            </a:r>
            <a:r>
              <a:rPr lang="en-IE"/>
              <a:t>, that the walker actually jumps</a:t>
            </a:r>
            <a:endParaRPr/>
          </a:p>
        </p:txBody>
      </p:sp>
      <p:sp>
        <p:nvSpPr>
          <p:cNvPr id="539" name="Google Shape;539;p40"/>
          <p:cNvSpPr txBox="1"/>
          <p:nvPr/>
        </p:nvSpPr>
        <p:spPr>
          <a:xfrm>
            <a:off x="888225" y="3121200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Probability of being at node 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0"/>
          <p:cNvSpPr txBox="1"/>
          <p:nvPr/>
        </p:nvSpPr>
        <p:spPr>
          <a:xfrm>
            <a:off x="8669975" y="5367925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Nodes connected from current node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650" y="3512138"/>
            <a:ext cx="7219950" cy="143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40"/>
          <p:cNvCxnSpPr/>
          <p:nvPr/>
        </p:nvCxnSpPr>
        <p:spPr>
          <a:xfrm>
            <a:off x="2618025" y="3429000"/>
            <a:ext cx="439200" cy="38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40"/>
          <p:cNvCxnSpPr>
            <a:stCxn id="540" idx="0"/>
          </p:cNvCxnSpPr>
          <p:nvPr/>
        </p:nvCxnSpPr>
        <p:spPr>
          <a:xfrm rot="10800000">
            <a:off x="9069275" y="4880425"/>
            <a:ext cx="465600" cy="48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40"/>
          <p:cNvCxnSpPr>
            <a:stCxn id="540" idx="0"/>
          </p:cNvCxnSpPr>
          <p:nvPr/>
        </p:nvCxnSpPr>
        <p:spPr>
          <a:xfrm rot="10800000">
            <a:off x="8367875" y="4983325"/>
            <a:ext cx="1167000" cy="3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0"/>
          <p:cNvSpPr/>
          <p:nvPr/>
        </p:nvSpPr>
        <p:spPr>
          <a:xfrm>
            <a:off x="991075" y="4983325"/>
            <a:ext cx="3945600" cy="9351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Computation can be done either iteratively or by means of eigenvectors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Plausibility</a:t>
            </a:r>
            <a:endParaRPr/>
          </a:p>
        </p:txBody>
      </p:sp>
      <p:sp>
        <p:nvSpPr>
          <p:cNvPr id="552" name="Google Shape;552;p4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should be able to construct the graph from the embeddings, </a:t>
            </a:r>
            <a:r>
              <a:rPr i="1" lang="en-IE"/>
              <a:t>e</a:t>
            </a:r>
            <a:r>
              <a:rPr baseline="-25000" i="1" lang="en-IE"/>
              <a:t>s</a:t>
            </a:r>
            <a:r>
              <a:rPr lang="en-IE"/>
              <a:t>, </a:t>
            </a:r>
            <a:r>
              <a:rPr i="1" lang="en-IE"/>
              <a:t>e</a:t>
            </a:r>
            <a:r>
              <a:rPr baseline="-25000" i="1" lang="en-IE"/>
              <a:t>o</a:t>
            </a:r>
            <a:r>
              <a:rPr lang="en-IE"/>
              <a:t>, </a:t>
            </a:r>
            <a:r>
              <a:rPr i="1" lang="en-IE"/>
              <a:t>r</a:t>
            </a:r>
            <a:r>
              <a:rPr baseline="-25000" i="1" lang="en-IE"/>
              <a:t>p</a:t>
            </a:r>
            <a:r>
              <a:rPr lang="en-IE"/>
              <a:t>, with a probability function </a:t>
            </a:r>
            <a:r>
              <a:rPr i="1" lang="en-IE"/>
              <a:t>f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f</a:t>
            </a:r>
            <a:r>
              <a:rPr lang="en-IE"/>
              <a:t>(</a:t>
            </a:r>
            <a:r>
              <a:rPr i="1" lang="en-IE"/>
              <a:t>e</a:t>
            </a:r>
            <a:r>
              <a:rPr baseline="-25000" i="1" lang="en-IE"/>
              <a:t>s</a:t>
            </a:r>
            <a:r>
              <a:rPr lang="en-IE"/>
              <a:t>, </a:t>
            </a:r>
            <a:r>
              <a:rPr i="1" lang="en-IE"/>
              <a:t>r</a:t>
            </a:r>
            <a:r>
              <a:rPr baseline="-25000" i="1" lang="en-IE"/>
              <a:t>p</a:t>
            </a:r>
            <a:r>
              <a:rPr lang="en-IE"/>
              <a:t>, </a:t>
            </a:r>
            <a:r>
              <a:rPr i="1" lang="en-IE"/>
              <a:t>e</a:t>
            </a:r>
            <a:r>
              <a:rPr baseline="-25000" i="1" lang="en-IE"/>
              <a:t>o</a:t>
            </a:r>
            <a:r>
              <a:rPr lang="en-IE"/>
              <a:t>) ≃ 1    if   (</a:t>
            </a:r>
            <a:r>
              <a:rPr i="1" lang="en-IE"/>
              <a:t>s</a:t>
            </a:r>
            <a:r>
              <a:rPr lang="en-IE"/>
              <a:t>, </a:t>
            </a:r>
            <a:r>
              <a:rPr i="1" lang="en-IE"/>
              <a:t>p</a:t>
            </a:r>
            <a:r>
              <a:rPr lang="en-IE"/>
              <a:t>, </a:t>
            </a:r>
            <a:r>
              <a:rPr i="1" lang="en-IE"/>
              <a:t>o</a:t>
            </a:r>
            <a:r>
              <a:rPr lang="en-IE"/>
              <a:t>) ∈ </a:t>
            </a:r>
            <a:r>
              <a:rPr i="1" lang="en-IE"/>
              <a:t>E</a:t>
            </a:r>
            <a:endParaRPr i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f</a:t>
            </a:r>
            <a:r>
              <a:rPr lang="en-IE"/>
              <a:t>(</a:t>
            </a:r>
            <a:r>
              <a:rPr i="1" lang="en-IE"/>
              <a:t>e</a:t>
            </a:r>
            <a:r>
              <a:rPr baseline="-25000" i="1" lang="en-IE"/>
              <a:t>s</a:t>
            </a:r>
            <a:r>
              <a:rPr lang="en-IE"/>
              <a:t>, </a:t>
            </a:r>
            <a:r>
              <a:rPr i="1" lang="en-IE"/>
              <a:t>r</a:t>
            </a:r>
            <a:r>
              <a:rPr baseline="-25000" i="1" lang="en-IE"/>
              <a:t>p</a:t>
            </a:r>
            <a:r>
              <a:rPr lang="en-IE"/>
              <a:t>, </a:t>
            </a:r>
            <a:r>
              <a:rPr i="1" lang="en-IE"/>
              <a:t>e</a:t>
            </a:r>
            <a:r>
              <a:rPr baseline="-25000" i="1" lang="en-IE"/>
              <a:t>o</a:t>
            </a:r>
            <a:r>
              <a:rPr lang="en-IE"/>
              <a:t>) ≃ 0    if   (</a:t>
            </a:r>
            <a:r>
              <a:rPr i="1" lang="en-IE"/>
              <a:t>s</a:t>
            </a:r>
            <a:r>
              <a:rPr lang="en-IE"/>
              <a:t>, </a:t>
            </a:r>
            <a:r>
              <a:rPr i="1" lang="en-IE"/>
              <a:t>p</a:t>
            </a:r>
            <a:r>
              <a:rPr lang="en-IE"/>
              <a:t>, </a:t>
            </a:r>
            <a:r>
              <a:rPr i="1" lang="en-IE"/>
              <a:t>o</a:t>
            </a:r>
            <a:r>
              <a:rPr lang="en-IE"/>
              <a:t>) ∉ </a:t>
            </a:r>
            <a:r>
              <a:rPr i="1" lang="en-IE"/>
              <a:t>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3" name="Google Shape;553;p41"/>
          <p:cNvSpPr txBox="1"/>
          <p:nvPr>
            <p:ph idx="1" type="body"/>
          </p:nvPr>
        </p:nvSpPr>
        <p:spPr>
          <a:xfrm>
            <a:off x="505800" y="4242000"/>
            <a:ext cx="47019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800">
                <a:latin typeface="Lobster"/>
                <a:ea typeface="Lobster"/>
                <a:cs typeface="Lobster"/>
                <a:sym typeface="Lobster"/>
              </a:rPr>
              <a:t>G</a:t>
            </a:r>
            <a:r>
              <a:rPr lang="en-IE" sz="3800"/>
              <a:t> </a:t>
            </a:r>
            <a:r>
              <a:rPr lang="en-IE"/>
              <a:t>≃</a:t>
            </a:r>
            <a:r>
              <a:rPr b="1" lang="en-IE" sz="3800"/>
              <a:t> </a:t>
            </a:r>
            <a:r>
              <a:rPr lang="en-IE" sz="3800">
                <a:latin typeface="Lobster"/>
                <a:ea typeface="Lobster"/>
                <a:cs typeface="Lobster"/>
                <a:sym typeface="Lobster"/>
              </a:rPr>
              <a:t>Z</a:t>
            </a:r>
            <a:r>
              <a:rPr b="1" lang="en-IE" sz="3800"/>
              <a:t> </a:t>
            </a:r>
            <a:r>
              <a:rPr lang="en-IE" sz="3800"/>
              <a:t>×</a:t>
            </a:r>
            <a:r>
              <a:rPr baseline="-25000" lang="en-IE" sz="3800"/>
              <a:t>1</a:t>
            </a:r>
            <a:r>
              <a:rPr b="1" lang="en-IE" sz="3800"/>
              <a:t> A </a:t>
            </a:r>
            <a:r>
              <a:rPr lang="en-IE" sz="3800"/>
              <a:t>×</a:t>
            </a:r>
            <a:r>
              <a:rPr baseline="-25000" lang="en-IE" sz="3800"/>
              <a:t>2</a:t>
            </a:r>
            <a:r>
              <a:rPr b="1" lang="en-IE" sz="3800"/>
              <a:t> B </a:t>
            </a:r>
            <a:r>
              <a:rPr lang="en-IE" sz="3800"/>
              <a:t>×</a:t>
            </a:r>
            <a:r>
              <a:rPr baseline="-25000" lang="en-IE" sz="3800"/>
              <a:t>3</a:t>
            </a:r>
            <a:r>
              <a:rPr b="1" lang="en-IE" sz="3800"/>
              <a:t>C</a:t>
            </a:r>
            <a:endParaRPr b="1" sz="3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900"/>
              <a:t>g</a:t>
            </a:r>
            <a:r>
              <a:rPr baseline="-25000" lang="en-IE" sz="2900"/>
              <a:t>pqr</a:t>
            </a:r>
            <a:r>
              <a:rPr lang="en-IE" sz="2900"/>
              <a:t>= Σ</a:t>
            </a:r>
            <a:r>
              <a:rPr baseline="-25000" lang="en-IE" sz="2900"/>
              <a:t>i</a:t>
            </a:r>
            <a:r>
              <a:rPr lang="en-IE" sz="2900"/>
              <a:t>Σ</a:t>
            </a:r>
            <a:r>
              <a:rPr baseline="-25000" lang="en-IE" sz="2900"/>
              <a:t>j</a:t>
            </a:r>
            <a:r>
              <a:rPr lang="en-IE" sz="2900"/>
              <a:t>Σ</a:t>
            </a:r>
            <a:r>
              <a:rPr baseline="-25000" lang="en-IE" sz="2900"/>
              <a:t>k</a:t>
            </a:r>
            <a:r>
              <a:rPr lang="en-IE" sz="2900"/>
              <a:t>a</a:t>
            </a:r>
            <a:r>
              <a:rPr baseline="-25000" lang="en-IE" sz="2900"/>
              <a:t>ip</a:t>
            </a:r>
            <a:r>
              <a:rPr lang="en-IE" sz="2900"/>
              <a:t>b</a:t>
            </a:r>
            <a:r>
              <a:rPr baseline="-25000" lang="en-IE" sz="2900"/>
              <a:t>jq</a:t>
            </a:r>
            <a:r>
              <a:rPr lang="en-IE" sz="2900"/>
              <a:t>c</a:t>
            </a:r>
            <a:r>
              <a:rPr baseline="-25000" lang="en-IE" sz="2900"/>
              <a:t>rk</a:t>
            </a:r>
            <a:r>
              <a:rPr lang="en-IE" sz="2900"/>
              <a:t>z</a:t>
            </a:r>
            <a:r>
              <a:rPr baseline="-25000" lang="en-IE" sz="2900"/>
              <a:t>ijk</a:t>
            </a:r>
            <a:endParaRPr baseline="-25000" sz="2900"/>
          </a:p>
        </p:txBody>
      </p:sp>
      <p:sp>
        <p:nvSpPr>
          <p:cNvPr id="554" name="Google Shape;554;p41"/>
          <p:cNvSpPr/>
          <p:nvPr/>
        </p:nvSpPr>
        <p:spPr>
          <a:xfrm>
            <a:off x="5765275" y="4076450"/>
            <a:ext cx="1262400" cy="12393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1"/>
          <p:cNvSpPr/>
          <p:nvPr/>
        </p:nvSpPr>
        <p:spPr>
          <a:xfrm>
            <a:off x="7820080" y="4008213"/>
            <a:ext cx="486300" cy="13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1"/>
          <p:cNvSpPr/>
          <p:nvPr/>
        </p:nvSpPr>
        <p:spPr>
          <a:xfrm>
            <a:off x="7175425" y="4455963"/>
            <a:ext cx="486300" cy="430200"/>
          </a:xfrm>
          <a:prstGeom prst="mathMultiply">
            <a:avLst>
              <a:gd fmla="val 23520" name="adj1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1"/>
          <p:cNvSpPr/>
          <p:nvPr/>
        </p:nvSpPr>
        <p:spPr>
          <a:xfrm>
            <a:off x="9109390" y="4008213"/>
            <a:ext cx="486300" cy="13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1"/>
          <p:cNvSpPr/>
          <p:nvPr/>
        </p:nvSpPr>
        <p:spPr>
          <a:xfrm>
            <a:off x="8464735" y="4455963"/>
            <a:ext cx="486300" cy="430200"/>
          </a:xfrm>
          <a:prstGeom prst="mathMultiply">
            <a:avLst>
              <a:gd fmla="val 23520" name="adj1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1"/>
          <p:cNvSpPr/>
          <p:nvPr/>
        </p:nvSpPr>
        <p:spPr>
          <a:xfrm>
            <a:off x="10398700" y="4008213"/>
            <a:ext cx="486300" cy="13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1"/>
          <p:cNvSpPr/>
          <p:nvPr/>
        </p:nvSpPr>
        <p:spPr>
          <a:xfrm>
            <a:off x="9754045" y="4455963"/>
            <a:ext cx="486300" cy="430200"/>
          </a:xfrm>
          <a:prstGeom prst="mathMultiply">
            <a:avLst>
              <a:gd fmla="val 23520" name="adj1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1"/>
          <p:cNvSpPr/>
          <p:nvPr/>
        </p:nvSpPr>
        <p:spPr>
          <a:xfrm>
            <a:off x="10999300" y="4455975"/>
            <a:ext cx="439500" cy="430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1"/>
          <p:cNvSpPr/>
          <p:nvPr/>
        </p:nvSpPr>
        <p:spPr>
          <a:xfrm>
            <a:off x="11553100" y="4343475"/>
            <a:ext cx="524100" cy="54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graph neural network</a:t>
            </a:r>
            <a:endParaRPr/>
          </a:p>
        </p:txBody>
      </p:sp>
      <p:sp>
        <p:nvSpPr>
          <p:cNvPr id="569" name="Google Shape;569;p42"/>
          <p:cNvSpPr/>
          <p:nvPr/>
        </p:nvSpPr>
        <p:spPr>
          <a:xfrm>
            <a:off x="7676500" y="2758150"/>
            <a:ext cx="1271700" cy="635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Gremlins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2"/>
          <p:cNvSpPr/>
          <p:nvPr/>
        </p:nvSpPr>
        <p:spPr>
          <a:xfrm>
            <a:off x="9278100" y="1975575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Christmas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2"/>
          <p:cNvSpPr/>
          <p:nvPr/>
        </p:nvSpPr>
        <p:spPr>
          <a:xfrm>
            <a:off x="8747975" y="3751950"/>
            <a:ext cx="17334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Christopher Columbus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2"/>
          <p:cNvSpPr/>
          <p:nvPr/>
        </p:nvSpPr>
        <p:spPr>
          <a:xfrm>
            <a:off x="6036550" y="2254675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Monster Film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" name="Google Shape;573;p42"/>
          <p:cNvCxnSpPr>
            <a:stCxn id="569" idx="7"/>
            <a:endCxn id="570" idx="3"/>
          </p:cNvCxnSpPr>
          <p:nvPr/>
        </p:nvCxnSpPr>
        <p:spPr>
          <a:xfrm flipH="1" rot="10800000">
            <a:off x="8761964" y="2518246"/>
            <a:ext cx="702300" cy="33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42"/>
          <p:cNvCxnSpPr>
            <a:stCxn id="569" idx="1"/>
            <a:endCxn id="572" idx="6"/>
          </p:cNvCxnSpPr>
          <p:nvPr/>
        </p:nvCxnSpPr>
        <p:spPr>
          <a:xfrm rot="10800000">
            <a:off x="7308336" y="2572546"/>
            <a:ext cx="554400" cy="27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42"/>
          <p:cNvCxnSpPr>
            <a:stCxn id="571" idx="1"/>
            <a:endCxn id="569" idx="5"/>
          </p:cNvCxnSpPr>
          <p:nvPr/>
        </p:nvCxnSpPr>
        <p:spPr>
          <a:xfrm rot="10800000">
            <a:off x="8761826" y="3300846"/>
            <a:ext cx="24000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42"/>
          <p:cNvCxnSpPr/>
          <p:nvPr/>
        </p:nvCxnSpPr>
        <p:spPr>
          <a:xfrm>
            <a:off x="8948300" y="3075925"/>
            <a:ext cx="1722900" cy="13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42"/>
          <p:cNvSpPr/>
          <p:nvPr/>
        </p:nvSpPr>
        <p:spPr>
          <a:xfrm>
            <a:off x="10671200" y="2890375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Family Movie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2"/>
          <p:cNvSpPr txBox="1"/>
          <p:nvPr/>
        </p:nvSpPr>
        <p:spPr>
          <a:xfrm>
            <a:off x="1075225" y="1916675"/>
            <a:ext cx="42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Recurrent graph neural networks have a hidden representation based on the neighbouring nodes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975" y="3845050"/>
            <a:ext cx="65055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2"/>
          <p:cNvSpPr/>
          <p:nvPr/>
        </p:nvSpPr>
        <p:spPr>
          <a:xfrm>
            <a:off x="838200" y="5058175"/>
            <a:ext cx="2094300" cy="83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Hidden state of node </a:t>
            </a:r>
            <a:r>
              <a:rPr i="1" lang="en-IE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at time </a:t>
            </a:r>
            <a:r>
              <a:rPr i="1" lang="en-IE" sz="1900">
                <a:latin typeface="Calibri"/>
                <a:ea typeface="Calibri"/>
                <a:cs typeface="Calibri"/>
                <a:sym typeface="Calibri"/>
              </a:rPr>
              <a:t>t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42"/>
          <p:cNvCxnSpPr>
            <a:stCxn id="580" idx="0"/>
          </p:cNvCxnSpPr>
          <p:nvPr/>
        </p:nvCxnSpPr>
        <p:spPr>
          <a:xfrm rot="10800000">
            <a:off x="1383750" y="4562575"/>
            <a:ext cx="501600" cy="49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p42"/>
          <p:cNvSpPr/>
          <p:nvPr/>
        </p:nvSpPr>
        <p:spPr>
          <a:xfrm>
            <a:off x="2514625" y="2960425"/>
            <a:ext cx="1814400" cy="49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3" name="Google Shape;583;p42"/>
          <p:cNvCxnSpPr/>
          <p:nvPr/>
        </p:nvCxnSpPr>
        <p:spPr>
          <a:xfrm flipH="1">
            <a:off x="2403025" y="3456025"/>
            <a:ext cx="1018800" cy="41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42"/>
          <p:cNvSpPr/>
          <p:nvPr/>
        </p:nvSpPr>
        <p:spPr>
          <a:xfrm>
            <a:off x="4329025" y="5154475"/>
            <a:ext cx="2979300" cy="88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Hidden state of neighbours and property embeddings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5" name="Google Shape;585;p42"/>
          <p:cNvCxnSpPr>
            <a:stCxn id="584" idx="0"/>
          </p:cNvCxnSpPr>
          <p:nvPr/>
        </p:nvCxnSpPr>
        <p:spPr>
          <a:xfrm rot="10800000">
            <a:off x="4974175" y="4543975"/>
            <a:ext cx="844500" cy="6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3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KG Creation</a:t>
            </a:r>
            <a:endParaRPr/>
          </a:p>
        </p:txBody>
      </p:sp>
      <p:sp>
        <p:nvSpPr>
          <p:cNvPr id="592" name="Google Shape;592;p43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What is a Knowledge Graph?</a:t>
            </a:r>
            <a:endParaRPr/>
          </a:p>
        </p:txBody>
      </p:sp>
      <p:sp>
        <p:nvSpPr>
          <p:cNvPr id="261" name="Google Shape;261;p17"/>
          <p:cNvSpPr/>
          <p:nvPr/>
        </p:nvSpPr>
        <p:spPr>
          <a:xfrm>
            <a:off x="2674000" y="2748800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6096000" y="2106475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Ireland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17"/>
          <p:cNvCxnSpPr>
            <a:stCxn id="261" idx="6"/>
            <a:endCxn id="262" idx="2"/>
          </p:cNvCxnSpPr>
          <p:nvPr/>
        </p:nvCxnSpPr>
        <p:spPr>
          <a:xfrm flipH="1" rot="10800000">
            <a:off x="3889600" y="2658050"/>
            <a:ext cx="2206500" cy="64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17"/>
          <p:cNvSpPr txBox="1"/>
          <p:nvPr/>
        </p:nvSpPr>
        <p:spPr>
          <a:xfrm>
            <a:off x="4085825" y="2524425"/>
            <a:ext cx="12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locatedIn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8698000" y="3605225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EU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17"/>
          <p:cNvCxnSpPr>
            <a:stCxn id="262" idx="5"/>
            <a:endCxn id="265" idx="1"/>
          </p:cNvCxnSpPr>
          <p:nvPr/>
        </p:nvCxnSpPr>
        <p:spPr>
          <a:xfrm>
            <a:off x="7133580" y="3048030"/>
            <a:ext cx="1742400" cy="71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17"/>
          <p:cNvSpPr txBox="1"/>
          <p:nvPr/>
        </p:nvSpPr>
        <p:spPr>
          <a:xfrm>
            <a:off x="7763050" y="2929250"/>
            <a:ext cx="12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memberOf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1280900" y="4665500"/>
            <a:ext cx="4646700" cy="114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Knowledge graphs use graphs to represent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4"/>
          <p:cNvSpPr txBox="1"/>
          <p:nvPr>
            <p:ph idx="11" type="ftr"/>
          </p:nvPr>
        </p:nvSpPr>
        <p:spPr>
          <a:xfrm>
            <a:off x="0" y="5994400"/>
            <a:ext cx="13648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Arial"/>
              <a:buNone/>
            </a:pPr>
            <a:r>
              <a:rPr b="0" i="1" lang="en-IE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Database (Oxford)</a:t>
            </a:r>
            <a:r>
              <a:rPr b="0" i="0" lang="en-IE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Volume 2018, , 2018, bay101, </a:t>
            </a:r>
            <a:r>
              <a:rPr b="0" i="0" lang="en-IE" sz="1000" u="sng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https://doi.org/10.1093/database/bay101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2A2A"/>
              </a:buClr>
              <a:buSzPts val="800"/>
              <a:buFont typeface="Arial"/>
              <a:buNone/>
            </a:pPr>
            <a:r>
              <a:rPr b="0" i="0" lang="en-IE" sz="8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The content of this slide may be subject to copyright: please see the slide notes for details.</a:t>
            </a:r>
            <a:endParaRPr b="0" i="0" sz="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8882" y="6267450"/>
            <a:ext cx="1058862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3188" y="1401875"/>
            <a:ext cx="5342117" cy="44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Methodologies of Ontology Learning</a:t>
            </a:r>
            <a:endParaRPr>
              <a:solidFill>
                <a:srgbClr val="7511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Pattern-based Term Extraction</a:t>
            </a:r>
            <a:endParaRPr/>
          </a:p>
        </p:txBody>
      </p:sp>
      <p:sp>
        <p:nvSpPr>
          <p:cNvPr id="608" name="Google Shape;608;p45"/>
          <p:cNvSpPr/>
          <p:nvPr/>
        </p:nvSpPr>
        <p:spPr>
          <a:xfrm>
            <a:off x="2713044" y="2615250"/>
            <a:ext cx="1768500" cy="11382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NNP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NNS</a:t>
            </a:r>
            <a:endParaRPr sz="2000"/>
          </a:p>
        </p:txBody>
      </p:sp>
      <p:sp>
        <p:nvSpPr>
          <p:cNvPr id="609" name="Google Shape;609;p45"/>
          <p:cNvSpPr/>
          <p:nvPr/>
        </p:nvSpPr>
        <p:spPr>
          <a:xfrm>
            <a:off x="347075" y="2427750"/>
            <a:ext cx="1768500" cy="1551600"/>
          </a:xfrm>
          <a:prstGeom prst="rect">
            <a:avLst/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JJ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NNS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NNP</a:t>
            </a:r>
            <a:endParaRPr sz="2000"/>
          </a:p>
        </p:txBody>
      </p:sp>
      <p:sp>
        <p:nvSpPr>
          <p:cNvPr id="610" name="Google Shape;610;p45"/>
          <p:cNvSpPr/>
          <p:nvPr/>
        </p:nvSpPr>
        <p:spPr>
          <a:xfrm>
            <a:off x="5079013" y="2615250"/>
            <a:ext cx="1768500" cy="1138200"/>
          </a:xfrm>
          <a:prstGeom prst="rect">
            <a:avLst/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IN</a:t>
            </a:r>
            <a:endParaRPr sz="2000"/>
          </a:p>
        </p:txBody>
      </p:sp>
      <p:sp>
        <p:nvSpPr>
          <p:cNvPr id="611" name="Google Shape;611;p45"/>
          <p:cNvSpPr/>
          <p:nvPr/>
        </p:nvSpPr>
        <p:spPr>
          <a:xfrm>
            <a:off x="9810950" y="2615250"/>
            <a:ext cx="1768500" cy="1138200"/>
          </a:xfrm>
          <a:prstGeom prst="rect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NNP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NNS</a:t>
            </a:r>
            <a:endParaRPr sz="2000"/>
          </a:p>
        </p:txBody>
      </p:sp>
      <p:sp>
        <p:nvSpPr>
          <p:cNvPr id="612" name="Google Shape;612;p45"/>
          <p:cNvSpPr/>
          <p:nvPr/>
        </p:nvSpPr>
        <p:spPr>
          <a:xfrm>
            <a:off x="4766725" y="2144900"/>
            <a:ext cx="451500" cy="2088300"/>
          </a:xfrm>
          <a:prstGeom prst="leftBracket">
            <a:avLst>
              <a:gd fmla="val 8333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/>
          <p:nvPr/>
        </p:nvSpPr>
        <p:spPr>
          <a:xfrm flipH="1">
            <a:off x="11400825" y="2140200"/>
            <a:ext cx="451500" cy="2088300"/>
          </a:xfrm>
          <a:prstGeom prst="leftBracket">
            <a:avLst>
              <a:gd fmla="val 8333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7445000" y="2340025"/>
            <a:ext cx="1768500" cy="1846200"/>
          </a:xfrm>
          <a:prstGeom prst="rect">
            <a:avLst/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DT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JJ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NNS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/>
              <a:t>NNP</a:t>
            </a:r>
            <a:endParaRPr sz="2000"/>
          </a:p>
        </p:txBody>
      </p:sp>
      <p:sp>
        <p:nvSpPr>
          <p:cNvPr id="615" name="Google Shape;615;p45"/>
          <p:cNvSpPr txBox="1"/>
          <p:nvPr/>
        </p:nvSpPr>
        <p:spPr>
          <a:xfrm>
            <a:off x="2115575" y="1966050"/>
            <a:ext cx="809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200">
                <a:latin typeface="Lato"/>
                <a:ea typeface="Lato"/>
                <a:cs typeface="Lato"/>
                <a:sym typeface="Lato"/>
              </a:rPr>
              <a:t>*</a:t>
            </a:r>
            <a:endParaRPr sz="5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p45"/>
          <p:cNvSpPr txBox="1"/>
          <p:nvPr/>
        </p:nvSpPr>
        <p:spPr>
          <a:xfrm>
            <a:off x="9213500" y="2052600"/>
            <a:ext cx="809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200">
                <a:latin typeface="Lato"/>
                <a:ea typeface="Lato"/>
                <a:cs typeface="Lato"/>
                <a:sym typeface="Lato"/>
              </a:rPr>
              <a:t>*</a:t>
            </a:r>
            <a:endParaRPr sz="5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45"/>
          <p:cNvSpPr txBox="1"/>
          <p:nvPr/>
        </p:nvSpPr>
        <p:spPr>
          <a:xfrm>
            <a:off x="11852325" y="1690825"/>
            <a:ext cx="809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200">
                <a:latin typeface="Lato"/>
                <a:ea typeface="Lato"/>
                <a:cs typeface="Lato"/>
                <a:sym typeface="Lato"/>
              </a:rPr>
              <a:t>*</a:t>
            </a:r>
            <a:endParaRPr sz="5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45"/>
          <p:cNvSpPr txBox="1"/>
          <p:nvPr/>
        </p:nvSpPr>
        <p:spPr>
          <a:xfrm>
            <a:off x="2562450" y="4677875"/>
            <a:ext cx="2069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President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5"/>
          <p:cNvSpPr txBox="1"/>
          <p:nvPr/>
        </p:nvSpPr>
        <p:spPr>
          <a:xfrm>
            <a:off x="196475" y="4677875"/>
            <a:ext cx="2069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46th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5"/>
          <p:cNvSpPr txBox="1"/>
          <p:nvPr/>
        </p:nvSpPr>
        <p:spPr>
          <a:xfrm>
            <a:off x="5061150" y="4687275"/>
            <a:ext cx="2069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of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5"/>
          <p:cNvSpPr txBox="1"/>
          <p:nvPr/>
        </p:nvSpPr>
        <p:spPr>
          <a:xfrm>
            <a:off x="7130850" y="4677875"/>
            <a:ext cx="4655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the United States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5"/>
          <p:cNvSpPr txBox="1"/>
          <p:nvPr/>
        </p:nvSpPr>
        <p:spPr>
          <a:xfrm>
            <a:off x="2674725" y="1203150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Ranking Metrics</a:t>
            </a:r>
            <a:endParaRPr/>
          </a:p>
        </p:txBody>
      </p:sp>
      <p:pic>
        <p:nvPicPr>
          <p:cNvPr id="629" name="Google Shape;6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400" y="1885063"/>
            <a:ext cx="36385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275" y="3129788"/>
            <a:ext cx="51625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625" y="4403075"/>
            <a:ext cx="10035771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Approaches to relation extraction</a:t>
            </a:r>
            <a:endParaRPr/>
          </a:p>
        </p:txBody>
      </p:sp>
      <p:sp>
        <p:nvSpPr>
          <p:cNvPr id="638" name="Google Shape;638;p47"/>
          <p:cNvSpPr/>
          <p:nvPr/>
        </p:nvSpPr>
        <p:spPr>
          <a:xfrm>
            <a:off x="1420088" y="2003025"/>
            <a:ext cx="4118400" cy="351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000">
                <a:latin typeface="Calibri"/>
                <a:ea typeface="Calibri"/>
                <a:cs typeface="Calibri"/>
                <a:sym typeface="Calibri"/>
              </a:rPr>
              <a:t>Mention-level/Example-based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Rely on a single section of text to infer a relation, e.g.,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“Barack Obama is married to Michelle Obama”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High precision, low recall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7"/>
          <p:cNvSpPr/>
          <p:nvPr/>
        </p:nvSpPr>
        <p:spPr>
          <a:xfrm>
            <a:off x="6653513" y="2003025"/>
            <a:ext cx="4118400" cy="351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000">
                <a:latin typeface="Calibri"/>
                <a:ea typeface="Calibri"/>
                <a:cs typeface="Calibri"/>
                <a:sym typeface="Calibri"/>
              </a:rPr>
              <a:t>Global/Distributional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Use frequency and co-occurrence to infer a relation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“Barack Obama” is often mentioned near “Michelle Obama” they must be related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Low precision, high recall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Lexico-syntactic Patterns</a:t>
            </a:r>
            <a:endParaRPr/>
          </a:p>
        </p:txBody>
      </p:sp>
      <p:sp>
        <p:nvSpPr>
          <p:cNvPr id="646" name="Google Shape;646;p4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can also use simple regular patterns to extract hypernym relations.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Hearst patterns are used for hypernym detection:</a:t>
            </a:r>
            <a:endParaRPr/>
          </a:p>
        </p:txBody>
      </p:sp>
      <p:pic>
        <p:nvPicPr>
          <p:cNvPr id="647" name="Google Shape;6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3212288"/>
            <a:ext cx="80962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Distant Supervision</a:t>
            </a:r>
            <a:endParaRPr/>
          </a:p>
        </p:txBody>
      </p:sp>
      <p:sp>
        <p:nvSpPr>
          <p:cNvPr id="654" name="Google Shape;654;p4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Not all patterns will be good… combine this a supervised learning pattern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One feature per pattern, value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is the frequency of the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term.</a:t>
            </a:r>
            <a:endParaRPr/>
          </a:p>
        </p:txBody>
      </p:sp>
      <p:sp>
        <p:nvSpPr>
          <p:cNvPr id="655" name="Google Shape;655;p49"/>
          <p:cNvSpPr/>
          <p:nvPr/>
        </p:nvSpPr>
        <p:spPr>
          <a:xfrm>
            <a:off x="7302250" y="3352925"/>
            <a:ext cx="1221600" cy="2286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9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49"/>
          <p:cNvSpPr txBox="1"/>
          <p:nvPr/>
        </p:nvSpPr>
        <p:spPr>
          <a:xfrm>
            <a:off x="5016250" y="3387350"/>
            <a:ext cx="2165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the X’s 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X raised its 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X has 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9"/>
          <p:cNvSpPr/>
          <p:nvPr/>
        </p:nvSpPr>
        <p:spPr>
          <a:xfrm>
            <a:off x="8884850" y="4107275"/>
            <a:ext cx="833100" cy="7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9"/>
          <p:cNvSpPr txBox="1"/>
          <p:nvPr/>
        </p:nvSpPr>
        <p:spPr>
          <a:xfrm>
            <a:off x="9833200" y="4150550"/>
            <a:ext cx="216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9"/>
          <p:cNvSpPr/>
          <p:nvPr/>
        </p:nvSpPr>
        <p:spPr>
          <a:xfrm>
            <a:off x="4118500" y="6117600"/>
            <a:ext cx="7598400" cy="4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Snow, Rion, Daniel Jurafsky, and Andrew Y. Ng. "Learning syntactic patterns for automatic hypernym discovery." Advances in Neural Information Processing Systems 17 (2004).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0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Alignment</a:t>
            </a:r>
            <a:endParaRPr/>
          </a:p>
        </p:txBody>
      </p:sp>
      <p:sp>
        <p:nvSpPr>
          <p:cNvPr id="666" name="Google Shape;666;p50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1"/>
          <p:cNvSpPr/>
          <p:nvPr/>
        </p:nvSpPr>
        <p:spPr>
          <a:xfrm>
            <a:off x="508000" y="2709325"/>
            <a:ext cx="10845900" cy="173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Element-level matching</a:t>
            </a:r>
            <a:endParaRPr/>
          </a:p>
        </p:txBody>
      </p:sp>
      <p:sp>
        <p:nvSpPr>
          <p:cNvPr id="674" name="Google Shape;674;p51"/>
          <p:cNvSpPr/>
          <p:nvPr/>
        </p:nvSpPr>
        <p:spPr>
          <a:xfrm>
            <a:off x="13829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/>
              <a:t>cat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 feline mammal usually having thick soft fur and no ability to roar</a:t>
            </a:r>
            <a:endParaRPr/>
          </a:p>
        </p:txBody>
      </p:sp>
      <p:sp>
        <p:nvSpPr>
          <p:cNvPr id="675" name="Google Shape;675;p51"/>
          <p:cNvSpPr/>
          <p:nvPr/>
        </p:nvSpPr>
        <p:spPr>
          <a:xfrm>
            <a:off x="69916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/>
              <a:t>house cat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domesticated feline</a:t>
            </a:r>
            <a:endParaRPr/>
          </a:p>
        </p:txBody>
      </p:sp>
      <p:sp>
        <p:nvSpPr>
          <p:cNvPr id="676" name="Google Shape;676;p51"/>
          <p:cNvSpPr/>
          <p:nvPr/>
        </p:nvSpPr>
        <p:spPr>
          <a:xfrm>
            <a:off x="2239100" y="16908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animal</a:t>
            </a:r>
            <a:endParaRPr/>
          </a:p>
        </p:txBody>
      </p:sp>
      <p:sp>
        <p:nvSpPr>
          <p:cNvPr id="677" name="Google Shape;677;p51"/>
          <p:cNvSpPr/>
          <p:nvPr/>
        </p:nvSpPr>
        <p:spPr>
          <a:xfrm>
            <a:off x="7847800" y="16908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animal</a:t>
            </a:r>
            <a:endParaRPr/>
          </a:p>
        </p:txBody>
      </p:sp>
      <p:sp>
        <p:nvSpPr>
          <p:cNvPr id="678" name="Google Shape;678;p51"/>
          <p:cNvSpPr/>
          <p:nvPr/>
        </p:nvSpPr>
        <p:spPr>
          <a:xfrm>
            <a:off x="2239100" y="48535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tabby</a:t>
            </a:r>
            <a:endParaRPr/>
          </a:p>
        </p:txBody>
      </p:sp>
      <p:sp>
        <p:nvSpPr>
          <p:cNvPr id="679" name="Google Shape;679;p51"/>
          <p:cNvSpPr/>
          <p:nvPr/>
        </p:nvSpPr>
        <p:spPr>
          <a:xfrm>
            <a:off x="7847800" y="48535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tabby</a:t>
            </a:r>
            <a:endParaRPr/>
          </a:p>
        </p:txBody>
      </p:sp>
      <p:cxnSp>
        <p:nvCxnSpPr>
          <p:cNvPr id="680" name="Google Shape;680;p51"/>
          <p:cNvCxnSpPr>
            <a:stCxn id="674" idx="0"/>
            <a:endCxn id="676" idx="4"/>
          </p:cNvCxnSpPr>
          <p:nvPr/>
        </p:nvCxnSpPr>
        <p:spPr>
          <a:xfrm rot="10800000">
            <a:off x="3005750" y="2283700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1" name="Google Shape;681;p51"/>
          <p:cNvCxnSpPr>
            <a:stCxn id="678" idx="0"/>
            <a:endCxn id="674" idx="4"/>
          </p:cNvCxnSpPr>
          <p:nvPr/>
        </p:nvCxnSpPr>
        <p:spPr>
          <a:xfrm rot="10800000">
            <a:off x="3005750" y="4142575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2" name="Google Shape;682;p51"/>
          <p:cNvCxnSpPr>
            <a:stCxn id="675" idx="0"/>
            <a:endCxn id="677" idx="4"/>
          </p:cNvCxnSpPr>
          <p:nvPr/>
        </p:nvCxnSpPr>
        <p:spPr>
          <a:xfrm rot="10800000">
            <a:off x="8614450" y="2283700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51"/>
          <p:cNvCxnSpPr>
            <a:stCxn id="679" idx="0"/>
            <a:endCxn id="675" idx="4"/>
          </p:cNvCxnSpPr>
          <p:nvPr/>
        </p:nvCxnSpPr>
        <p:spPr>
          <a:xfrm rot="10800000">
            <a:off x="8614450" y="4142575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1"/>
          <p:cNvCxnSpPr>
            <a:stCxn id="676" idx="6"/>
            <a:endCxn id="677" idx="2"/>
          </p:cNvCxnSpPr>
          <p:nvPr/>
        </p:nvCxnSpPr>
        <p:spPr>
          <a:xfrm>
            <a:off x="3772400" y="1987225"/>
            <a:ext cx="407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85" name="Google Shape;685;p51"/>
          <p:cNvCxnSpPr>
            <a:stCxn id="678" idx="6"/>
            <a:endCxn id="679" idx="2"/>
          </p:cNvCxnSpPr>
          <p:nvPr/>
        </p:nvCxnSpPr>
        <p:spPr>
          <a:xfrm>
            <a:off x="3772400" y="5149975"/>
            <a:ext cx="407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86" name="Google Shape;686;p51"/>
          <p:cNvSpPr/>
          <p:nvPr/>
        </p:nvSpPr>
        <p:spPr>
          <a:xfrm>
            <a:off x="7610600" y="4608700"/>
            <a:ext cx="4167600" cy="21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String similarity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Matching constraints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External resources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7" name="Google Shape;687;p51"/>
          <p:cNvCxnSpPr>
            <a:stCxn id="674" idx="6"/>
            <a:endCxn id="675" idx="2"/>
          </p:cNvCxnSpPr>
          <p:nvPr/>
        </p:nvCxnSpPr>
        <p:spPr>
          <a:xfrm>
            <a:off x="4628600" y="3568600"/>
            <a:ext cx="23631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2"/>
          <p:cNvSpPr/>
          <p:nvPr/>
        </p:nvSpPr>
        <p:spPr>
          <a:xfrm>
            <a:off x="508000" y="1486375"/>
            <a:ext cx="10845900" cy="432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Structure-level matching</a:t>
            </a:r>
            <a:endParaRPr/>
          </a:p>
        </p:txBody>
      </p:sp>
      <p:sp>
        <p:nvSpPr>
          <p:cNvPr id="695" name="Google Shape;695;p52"/>
          <p:cNvSpPr/>
          <p:nvPr/>
        </p:nvSpPr>
        <p:spPr>
          <a:xfrm>
            <a:off x="13829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/>
              <a:t>cat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 feline mammal usually having thick soft fur and no ability to roar</a:t>
            </a:r>
            <a:endParaRPr/>
          </a:p>
        </p:txBody>
      </p:sp>
      <p:sp>
        <p:nvSpPr>
          <p:cNvPr id="696" name="Google Shape;696;p52"/>
          <p:cNvSpPr/>
          <p:nvPr/>
        </p:nvSpPr>
        <p:spPr>
          <a:xfrm>
            <a:off x="69916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/>
              <a:t>house cat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domesticated feline</a:t>
            </a:r>
            <a:endParaRPr/>
          </a:p>
        </p:txBody>
      </p:sp>
      <p:sp>
        <p:nvSpPr>
          <p:cNvPr id="697" name="Google Shape;697;p52"/>
          <p:cNvSpPr/>
          <p:nvPr/>
        </p:nvSpPr>
        <p:spPr>
          <a:xfrm>
            <a:off x="2239100" y="16908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animal</a:t>
            </a:r>
            <a:endParaRPr/>
          </a:p>
        </p:txBody>
      </p:sp>
      <p:sp>
        <p:nvSpPr>
          <p:cNvPr id="698" name="Google Shape;698;p52"/>
          <p:cNvSpPr/>
          <p:nvPr/>
        </p:nvSpPr>
        <p:spPr>
          <a:xfrm>
            <a:off x="7847800" y="169082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animal</a:t>
            </a:r>
            <a:endParaRPr/>
          </a:p>
        </p:txBody>
      </p:sp>
      <p:sp>
        <p:nvSpPr>
          <p:cNvPr id="699" name="Google Shape;699;p52"/>
          <p:cNvSpPr/>
          <p:nvPr/>
        </p:nvSpPr>
        <p:spPr>
          <a:xfrm>
            <a:off x="2239100" y="48535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tabby</a:t>
            </a:r>
            <a:endParaRPr/>
          </a:p>
        </p:txBody>
      </p:sp>
      <p:sp>
        <p:nvSpPr>
          <p:cNvPr id="700" name="Google Shape;700;p52"/>
          <p:cNvSpPr/>
          <p:nvPr/>
        </p:nvSpPr>
        <p:spPr>
          <a:xfrm>
            <a:off x="7847800" y="4853575"/>
            <a:ext cx="1533300" cy="59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tabby</a:t>
            </a:r>
            <a:endParaRPr/>
          </a:p>
        </p:txBody>
      </p:sp>
      <p:cxnSp>
        <p:nvCxnSpPr>
          <p:cNvPr id="701" name="Google Shape;701;p52"/>
          <p:cNvCxnSpPr>
            <a:stCxn id="695" idx="0"/>
            <a:endCxn id="697" idx="4"/>
          </p:cNvCxnSpPr>
          <p:nvPr/>
        </p:nvCxnSpPr>
        <p:spPr>
          <a:xfrm rot="10800000">
            <a:off x="3005750" y="2283700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52"/>
          <p:cNvCxnSpPr>
            <a:stCxn id="699" idx="0"/>
            <a:endCxn id="695" idx="4"/>
          </p:cNvCxnSpPr>
          <p:nvPr/>
        </p:nvCxnSpPr>
        <p:spPr>
          <a:xfrm rot="10800000">
            <a:off x="3005750" y="4142575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52"/>
          <p:cNvCxnSpPr>
            <a:stCxn id="696" idx="0"/>
            <a:endCxn id="698" idx="4"/>
          </p:cNvCxnSpPr>
          <p:nvPr/>
        </p:nvCxnSpPr>
        <p:spPr>
          <a:xfrm rot="10800000">
            <a:off x="8614450" y="2283700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p52"/>
          <p:cNvCxnSpPr>
            <a:stCxn id="700" idx="0"/>
            <a:endCxn id="696" idx="4"/>
          </p:cNvCxnSpPr>
          <p:nvPr/>
        </p:nvCxnSpPr>
        <p:spPr>
          <a:xfrm rot="10800000">
            <a:off x="8614450" y="4142575"/>
            <a:ext cx="0" cy="71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5" name="Google Shape;705;p52"/>
          <p:cNvCxnSpPr>
            <a:stCxn id="697" idx="6"/>
            <a:endCxn id="698" idx="2"/>
          </p:cNvCxnSpPr>
          <p:nvPr/>
        </p:nvCxnSpPr>
        <p:spPr>
          <a:xfrm>
            <a:off x="3772400" y="1987225"/>
            <a:ext cx="407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706" name="Google Shape;706;p52"/>
          <p:cNvCxnSpPr>
            <a:stCxn id="699" idx="6"/>
            <a:endCxn id="700" idx="2"/>
          </p:cNvCxnSpPr>
          <p:nvPr/>
        </p:nvCxnSpPr>
        <p:spPr>
          <a:xfrm>
            <a:off x="3772400" y="5149975"/>
            <a:ext cx="407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707" name="Google Shape;707;p52"/>
          <p:cNvSpPr/>
          <p:nvPr/>
        </p:nvSpPr>
        <p:spPr>
          <a:xfrm>
            <a:off x="7847800" y="5221100"/>
            <a:ext cx="4167600" cy="15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Unique Assignment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Link Prediction (e.g., PPR)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Logic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52"/>
          <p:cNvCxnSpPr>
            <a:stCxn id="695" idx="6"/>
            <a:endCxn id="696" idx="2"/>
          </p:cNvCxnSpPr>
          <p:nvPr/>
        </p:nvCxnSpPr>
        <p:spPr>
          <a:xfrm>
            <a:off x="4628600" y="3568600"/>
            <a:ext cx="23631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709" name="Google Shape;709;p52"/>
          <p:cNvSpPr/>
          <p:nvPr/>
        </p:nvSpPr>
        <p:spPr>
          <a:xfrm>
            <a:off x="13829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3000"/>
              <a:t>e</a:t>
            </a:r>
            <a:r>
              <a:rPr b="1" baseline="-25000" lang="en-IE" sz="3000"/>
              <a:t>1</a:t>
            </a:r>
            <a:endParaRPr baseline="-25000" sz="3000"/>
          </a:p>
        </p:txBody>
      </p:sp>
      <p:sp>
        <p:nvSpPr>
          <p:cNvPr id="710" name="Google Shape;710;p52"/>
          <p:cNvSpPr/>
          <p:nvPr/>
        </p:nvSpPr>
        <p:spPr>
          <a:xfrm>
            <a:off x="6991600" y="2994700"/>
            <a:ext cx="3245700" cy="114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3000"/>
              <a:t>e</a:t>
            </a:r>
            <a:r>
              <a:rPr b="1" baseline="-25000" lang="en-IE" sz="3000"/>
              <a:t>2</a:t>
            </a:r>
            <a:endParaRPr baseline="-25000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LogMap2</a:t>
            </a:r>
            <a:endParaRPr/>
          </a:p>
        </p:txBody>
      </p:sp>
      <p:sp>
        <p:nvSpPr>
          <p:cNvPr id="717" name="Google Shape;717;p53"/>
          <p:cNvSpPr/>
          <p:nvPr/>
        </p:nvSpPr>
        <p:spPr>
          <a:xfrm>
            <a:off x="1241775" y="219192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Create Indexes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53"/>
          <p:cNvSpPr/>
          <p:nvPr/>
        </p:nvSpPr>
        <p:spPr>
          <a:xfrm>
            <a:off x="3076238" y="219192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Compute Anchors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3"/>
          <p:cNvSpPr/>
          <p:nvPr/>
        </p:nvSpPr>
        <p:spPr>
          <a:xfrm>
            <a:off x="4910700" y="219192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Repair Mappings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3"/>
          <p:cNvSpPr/>
          <p:nvPr/>
        </p:nvSpPr>
        <p:spPr>
          <a:xfrm>
            <a:off x="7095100" y="365007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Add New Mapping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6779938" y="2079038"/>
            <a:ext cx="1815625" cy="10912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Expand?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9439425" y="2191925"/>
            <a:ext cx="11853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Compute Overlap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3" name="Google Shape;723;p53"/>
          <p:cNvCxnSpPr>
            <a:endCxn id="717" idx="1"/>
          </p:cNvCxnSpPr>
          <p:nvPr/>
        </p:nvCxnSpPr>
        <p:spPr>
          <a:xfrm flipH="1" rot="10800000">
            <a:off x="479775" y="2624675"/>
            <a:ext cx="762000" cy="1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53"/>
          <p:cNvCxnSpPr>
            <a:stCxn id="717" idx="3"/>
            <a:endCxn id="718" idx="1"/>
          </p:cNvCxnSpPr>
          <p:nvPr/>
        </p:nvCxnSpPr>
        <p:spPr>
          <a:xfrm>
            <a:off x="2427075" y="2624675"/>
            <a:ext cx="64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53"/>
          <p:cNvCxnSpPr>
            <a:stCxn id="718" idx="3"/>
            <a:endCxn id="719" idx="1"/>
          </p:cNvCxnSpPr>
          <p:nvPr/>
        </p:nvCxnSpPr>
        <p:spPr>
          <a:xfrm>
            <a:off x="4261538" y="2624675"/>
            <a:ext cx="64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53"/>
          <p:cNvCxnSpPr>
            <a:stCxn id="719" idx="3"/>
            <a:endCxn id="721" idx="1"/>
          </p:cNvCxnSpPr>
          <p:nvPr/>
        </p:nvCxnSpPr>
        <p:spPr>
          <a:xfrm>
            <a:off x="6096000" y="2624675"/>
            <a:ext cx="68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53"/>
          <p:cNvCxnSpPr>
            <a:stCxn id="721" idx="3"/>
            <a:endCxn id="722" idx="1"/>
          </p:cNvCxnSpPr>
          <p:nvPr/>
        </p:nvCxnSpPr>
        <p:spPr>
          <a:xfrm>
            <a:off x="8595563" y="2624675"/>
            <a:ext cx="84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53"/>
          <p:cNvCxnSpPr>
            <a:stCxn id="721" idx="2"/>
            <a:endCxn id="720" idx="0"/>
          </p:cNvCxnSpPr>
          <p:nvPr/>
        </p:nvCxnSpPr>
        <p:spPr>
          <a:xfrm>
            <a:off x="7687750" y="3170313"/>
            <a:ext cx="0" cy="47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9" name="Google Shape;729;p53"/>
          <p:cNvCxnSpPr>
            <a:stCxn id="720" idx="1"/>
            <a:endCxn id="719" idx="2"/>
          </p:cNvCxnSpPr>
          <p:nvPr/>
        </p:nvCxnSpPr>
        <p:spPr>
          <a:xfrm rot="10800000">
            <a:off x="5503300" y="3057425"/>
            <a:ext cx="1591800" cy="10254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53"/>
          <p:cNvCxnSpPr>
            <a:stCxn id="722" idx="3"/>
          </p:cNvCxnSpPr>
          <p:nvPr/>
        </p:nvCxnSpPr>
        <p:spPr>
          <a:xfrm>
            <a:off x="10624725" y="2624675"/>
            <a:ext cx="49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53"/>
          <p:cNvSpPr/>
          <p:nvPr/>
        </p:nvSpPr>
        <p:spPr>
          <a:xfrm>
            <a:off x="362175" y="3466925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 indexes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Group terms according to the words used in their labels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3"/>
          <p:cNvSpPr/>
          <p:nvPr/>
        </p:nvSpPr>
        <p:spPr>
          <a:xfrm>
            <a:off x="1270488" y="3854131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 Anchors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 initial mapping based on entities with the exact same label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3"/>
          <p:cNvSpPr/>
          <p:nvPr/>
        </p:nvSpPr>
        <p:spPr>
          <a:xfrm>
            <a:off x="2239925" y="4279263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Repair Mappings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the ontology is not consistent remove mappings until consistent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3"/>
          <p:cNvSpPr/>
          <p:nvPr/>
        </p:nvSpPr>
        <p:spPr>
          <a:xfrm>
            <a:off x="3209363" y="4704394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new mappings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partially matching string labels.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Don’t try mappings already attempted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3"/>
          <p:cNvSpPr/>
          <p:nvPr/>
        </p:nvSpPr>
        <p:spPr>
          <a:xfrm>
            <a:off x="4178800" y="5129525"/>
            <a:ext cx="4779000" cy="1662600"/>
          </a:xfrm>
          <a:prstGeom prst="roundRect">
            <a:avLst>
              <a:gd fmla="val 16667" name="adj"/>
            </a:avLst>
          </a:prstGeom>
          <a:solidFill>
            <a:srgbClr val="B94F8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Compute Overlap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 a single ontology containing only the elements matched</a:t>
            </a:r>
            <a:endParaRPr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Why use a knowledge graph?</a:t>
            </a:r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776025" y="1690825"/>
            <a:ext cx="5451000" cy="17109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Integrate knowledge from different sources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6154925" y="2731450"/>
            <a:ext cx="5451000" cy="17109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Fast-evolving data representation requirements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1305225" y="4174100"/>
            <a:ext cx="5451000" cy="17109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700">
                <a:latin typeface="Calibri"/>
                <a:ea typeface="Calibri"/>
                <a:cs typeface="Calibri"/>
                <a:sym typeface="Calibri"/>
              </a:rPr>
              <a:t>Enables powerful reasoning techniques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100" y="990814"/>
            <a:ext cx="2783775" cy="21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4"/>
          <p:cNvSpPr/>
          <p:nvPr/>
        </p:nvSpPr>
        <p:spPr>
          <a:xfrm>
            <a:off x="9207403" y="159925"/>
            <a:ext cx="2783700" cy="762300"/>
          </a:xfrm>
          <a:prstGeom prst="cloudCallout">
            <a:avLst>
              <a:gd fmla="val -17469" name="adj1"/>
              <a:gd fmla="val 216562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4"/>
          <p:cNvSpPr txBox="1"/>
          <p:nvPr/>
        </p:nvSpPr>
        <p:spPr>
          <a:xfrm>
            <a:off x="9689625" y="292200"/>
            <a:ext cx="2322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9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‘Naisc’ means ‘links’ in Irish and is pronounced ‘nashk’.</a:t>
            </a:r>
            <a:endParaRPr sz="9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44" name="Google Shape;7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97" y="419575"/>
            <a:ext cx="3314625" cy="1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4"/>
          <p:cNvSpPr/>
          <p:nvPr/>
        </p:nvSpPr>
        <p:spPr>
          <a:xfrm>
            <a:off x="1379675" y="1786375"/>
            <a:ext cx="820800" cy="891000"/>
          </a:xfrm>
          <a:prstGeom prst="foldedCorner">
            <a:avLst>
              <a:gd fmla="val 16667" name="adj"/>
            </a:avLst>
          </a:prstGeom>
          <a:solidFill>
            <a:srgbClr val="7E57C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"/>
                <a:ea typeface="Roboto"/>
                <a:cs typeface="Roboto"/>
                <a:sym typeface="Roboto"/>
              </a:rPr>
              <a:t>RDF Doc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54"/>
          <p:cNvSpPr/>
          <p:nvPr/>
        </p:nvSpPr>
        <p:spPr>
          <a:xfrm>
            <a:off x="1379675" y="2941577"/>
            <a:ext cx="820800" cy="891000"/>
          </a:xfrm>
          <a:prstGeom prst="foldedCorner">
            <a:avLst>
              <a:gd fmla="val 16667" name="adj"/>
            </a:avLst>
          </a:prstGeom>
          <a:solidFill>
            <a:srgbClr val="7E57C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"/>
                <a:ea typeface="Roboto"/>
                <a:cs typeface="Roboto"/>
                <a:sym typeface="Roboto"/>
              </a:rPr>
              <a:t>RDF Doc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54"/>
          <p:cNvSpPr/>
          <p:nvPr/>
        </p:nvSpPr>
        <p:spPr>
          <a:xfrm>
            <a:off x="3036149" y="2444583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Blocking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Strategy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54"/>
          <p:cNvSpPr/>
          <p:nvPr/>
        </p:nvSpPr>
        <p:spPr>
          <a:xfrm>
            <a:off x="5245414" y="2444583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Lens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54"/>
          <p:cNvSpPr/>
          <p:nvPr/>
        </p:nvSpPr>
        <p:spPr>
          <a:xfrm>
            <a:off x="7706101" y="2444583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54"/>
          <p:cNvSpPr/>
          <p:nvPr/>
        </p:nvSpPr>
        <p:spPr>
          <a:xfrm>
            <a:off x="7706101" y="3658188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Scorer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54"/>
          <p:cNvSpPr/>
          <p:nvPr/>
        </p:nvSpPr>
        <p:spPr>
          <a:xfrm>
            <a:off x="7706101" y="4813390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Matcher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54"/>
          <p:cNvSpPr/>
          <p:nvPr/>
        </p:nvSpPr>
        <p:spPr>
          <a:xfrm>
            <a:off x="5848099" y="4813390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Constraint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54"/>
          <p:cNvSpPr/>
          <p:nvPr/>
        </p:nvSpPr>
        <p:spPr>
          <a:xfrm>
            <a:off x="2466735" y="2477817"/>
            <a:ext cx="4365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4"/>
          <p:cNvSpPr/>
          <p:nvPr/>
        </p:nvSpPr>
        <p:spPr>
          <a:xfrm>
            <a:off x="4602070" y="2477746"/>
            <a:ext cx="4365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4"/>
          <p:cNvSpPr/>
          <p:nvPr/>
        </p:nvSpPr>
        <p:spPr>
          <a:xfrm>
            <a:off x="6833551" y="2477817"/>
            <a:ext cx="4365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4"/>
          <p:cNvSpPr/>
          <p:nvPr/>
        </p:nvSpPr>
        <p:spPr>
          <a:xfrm rot="5400000">
            <a:off x="8134812" y="3053696"/>
            <a:ext cx="392400" cy="61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4"/>
          <p:cNvSpPr/>
          <p:nvPr/>
        </p:nvSpPr>
        <p:spPr>
          <a:xfrm rot="5400000">
            <a:off x="8134812" y="4267301"/>
            <a:ext cx="392400" cy="61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4"/>
          <p:cNvSpPr/>
          <p:nvPr/>
        </p:nvSpPr>
        <p:spPr>
          <a:xfrm>
            <a:off x="3036149" y="4718195"/>
            <a:ext cx="1249500" cy="510000"/>
          </a:xfrm>
          <a:prstGeom prst="can">
            <a:avLst>
              <a:gd fmla="val 25000" name="adj"/>
            </a:avLst>
          </a:prstGeom>
          <a:solidFill>
            <a:srgbClr val="7F7F7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"/>
                <a:ea typeface="Roboto"/>
                <a:cs typeface="Roboto"/>
                <a:sym typeface="Roboto"/>
              </a:rPr>
              <a:t>SPARQL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9" name="Google Shape;759;p54"/>
          <p:cNvCxnSpPr>
            <a:stCxn id="758" idx="1"/>
            <a:endCxn id="748" idx="2"/>
          </p:cNvCxnSpPr>
          <p:nvPr/>
        </p:nvCxnSpPr>
        <p:spPr>
          <a:xfrm flipH="1" rot="10800000">
            <a:off x="3660899" y="3062795"/>
            <a:ext cx="2209200" cy="1655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54"/>
          <p:cNvCxnSpPr>
            <a:stCxn id="752" idx="3"/>
            <a:endCxn id="751" idx="1"/>
          </p:cNvCxnSpPr>
          <p:nvPr/>
        </p:nvCxnSpPr>
        <p:spPr>
          <a:xfrm>
            <a:off x="7097599" y="5122540"/>
            <a:ext cx="608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54"/>
          <p:cNvSpPr/>
          <p:nvPr/>
        </p:nvSpPr>
        <p:spPr>
          <a:xfrm flipH="1" rot="10800000">
            <a:off x="1608934" y="3915799"/>
            <a:ext cx="1303200" cy="1352100"/>
          </a:xfrm>
          <a:prstGeom prst="bentArrow">
            <a:avLst>
              <a:gd fmla="val 21604" name="adj1"/>
              <a:gd fmla="val 21743" name="adj2"/>
              <a:gd fmla="val 25000" name="adj3"/>
              <a:gd fmla="val 43750" name="adj4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4"/>
          <p:cNvSpPr/>
          <p:nvPr/>
        </p:nvSpPr>
        <p:spPr>
          <a:xfrm>
            <a:off x="5245414" y="3658188"/>
            <a:ext cx="1249500" cy="618300"/>
          </a:xfrm>
          <a:prstGeom prst="roundRect">
            <a:avLst>
              <a:gd fmla="val 16667" name="adj"/>
            </a:avLst>
          </a:prstGeom>
          <a:solidFill>
            <a:srgbClr val="0096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3" name="Google Shape;763;p54"/>
          <p:cNvCxnSpPr>
            <a:stCxn id="758" idx="4"/>
            <a:endCxn id="762" idx="2"/>
          </p:cNvCxnSpPr>
          <p:nvPr/>
        </p:nvCxnSpPr>
        <p:spPr>
          <a:xfrm flipH="1" rot="10800000">
            <a:off x="4285649" y="4276595"/>
            <a:ext cx="1584600" cy="696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54"/>
          <p:cNvSpPr/>
          <p:nvPr/>
        </p:nvSpPr>
        <p:spPr>
          <a:xfrm>
            <a:off x="6833551" y="3691351"/>
            <a:ext cx="436500" cy="5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4"/>
          <p:cNvSpPr/>
          <p:nvPr/>
        </p:nvSpPr>
        <p:spPr>
          <a:xfrm rot="2221064">
            <a:off x="4610833" y="3267480"/>
            <a:ext cx="418561" cy="5782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702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4"/>
          <p:cNvSpPr txBox="1"/>
          <p:nvPr/>
        </p:nvSpPr>
        <p:spPr>
          <a:xfrm>
            <a:off x="597300" y="6528750"/>
            <a:ext cx="109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McCrae and Buitelaar </a:t>
            </a:r>
            <a:r>
              <a:rPr lang="en-IE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5"/>
              </a:rPr>
              <a:t>http://www.cit.iit.bas.bg/CIT_2018/v-18-1/10_paper.pdf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67" name="Google Shape;767;p54"/>
          <p:cNvSpPr/>
          <p:nvPr/>
        </p:nvSpPr>
        <p:spPr>
          <a:xfrm>
            <a:off x="9350975" y="4863625"/>
            <a:ext cx="2549400" cy="174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Highly flexible and configurable matching tool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5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Publishing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FAIR data</a:t>
            </a:r>
            <a:endParaRPr/>
          </a:p>
        </p:txBody>
      </p:sp>
      <p:sp>
        <p:nvSpPr>
          <p:cNvPr id="780" name="Google Shape;780;p5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 sz="3700">
                <a:solidFill>
                  <a:srgbClr val="CC0000"/>
                </a:solidFill>
              </a:rPr>
              <a:t>FINDABILITY</a:t>
            </a:r>
            <a:r>
              <a:rPr b="1" lang="en-IE" sz="3700"/>
              <a:t>: </a:t>
            </a:r>
            <a:r>
              <a:rPr lang="en-IE" sz="3700"/>
              <a:t>metadata, identifiers, registered and indexed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 sz="3700">
                <a:solidFill>
                  <a:srgbClr val="6AA84F"/>
                </a:solidFill>
              </a:rPr>
              <a:t>ACCESSIBILITY</a:t>
            </a:r>
            <a:r>
              <a:rPr b="1" lang="en-IE" sz="3700"/>
              <a:t>: </a:t>
            </a:r>
            <a:r>
              <a:rPr lang="en-IE" sz="3700"/>
              <a:t> standards, separation of metadata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 sz="3700">
                <a:solidFill>
                  <a:srgbClr val="F1C232"/>
                </a:solidFill>
              </a:rPr>
              <a:t>INTEROPERABILITY</a:t>
            </a:r>
            <a:r>
              <a:rPr b="1" lang="en-IE" sz="3700"/>
              <a:t>: </a:t>
            </a:r>
            <a:r>
              <a:rPr lang="en-IE" sz="3700"/>
              <a:t> common vocabularies, references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 sz="3700">
                <a:solidFill>
                  <a:srgbClr val="3D85C6"/>
                </a:solidFill>
              </a:rPr>
              <a:t>REUSABILITY</a:t>
            </a:r>
            <a:r>
              <a:rPr b="1" lang="en-IE" sz="3700"/>
              <a:t>: </a:t>
            </a:r>
            <a:r>
              <a:rPr lang="en-IE" sz="3700"/>
              <a:t>license, provenance</a:t>
            </a:r>
            <a:endParaRPr sz="3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Linked Data Principles</a:t>
            </a:r>
            <a:endParaRPr/>
          </a:p>
        </p:txBody>
      </p:sp>
      <p:sp>
        <p:nvSpPr>
          <p:cNvPr id="787" name="Google Shape;787;p5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Principle 1: Use URIs to name things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Principle 2: Use HTTP URIs so that people can look up those names.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Principle 3: When someone looks up a URI, provide useful information, using the standards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Principle 4: Include links to other URIs. so that they can discover more things.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Content Negotiation</a:t>
            </a:r>
            <a:endParaRPr/>
          </a:p>
        </p:txBody>
      </p:sp>
      <p:pic>
        <p:nvPicPr>
          <p:cNvPr id="794" name="Google Shape;7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75" y="2643225"/>
            <a:ext cx="1806250" cy="18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8"/>
          <p:cNvSpPr/>
          <p:nvPr/>
        </p:nvSpPr>
        <p:spPr>
          <a:xfrm>
            <a:off x="3363625" y="3066500"/>
            <a:ext cx="3603000" cy="9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Single URL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http://www.example.com/pipe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58"/>
          <p:cNvSpPr/>
          <p:nvPr/>
        </p:nvSpPr>
        <p:spPr>
          <a:xfrm>
            <a:off x="7845725" y="932025"/>
            <a:ext cx="4167600" cy="62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http://www.example.com/pipe.html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7" name="Google Shape;797;p58"/>
          <p:cNvSpPr/>
          <p:nvPr/>
        </p:nvSpPr>
        <p:spPr>
          <a:xfrm>
            <a:off x="7845725" y="3235246"/>
            <a:ext cx="4167600" cy="62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http://www.example.com/pipe.rdf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8" name="Google Shape;798;p58"/>
          <p:cNvSpPr/>
          <p:nvPr/>
        </p:nvSpPr>
        <p:spPr>
          <a:xfrm>
            <a:off x="7949200" y="5538467"/>
            <a:ext cx="4167600" cy="62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http://www.example.com/pipe.ttl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99" name="Google Shape;799;p58"/>
          <p:cNvCxnSpPr>
            <a:stCxn id="794" idx="3"/>
            <a:endCxn id="795" idx="1"/>
          </p:cNvCxnSpPr>
          <p:nvPr/>
        </p:nvCxnSpPr>
        <p:spPr>
          <a:xfrm>
            <a:off x="2484525" y="3546350"/>
            <a:ext cx="87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58"/>
          <p:cNvCxnSpPr>
            <a:stCxn id="795" idx="3"/>
            <a:endCxn id="796" idx="1"/>
          </p:cNvCxnSpPr>
          <p:nvPr/>
        </p:nvCxnSpPr>
        <p:spPr>
          <a:xfrm flipH="1" rot="10800000">
            <a:off x="6966625" y="1243250"/>
            <a:ext cx="879000" cy="230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58"/>
          <p:cNvCxnSpPr>
            <a:stCxn id="795" idx="3"/>
            <a:endCxn id="797" idx="1"/>
          </p:cNvCxnSpPr>
          <p:nvPr/>
        </p:nvCxnSpPr>
        <p:spPr>
          <a:xfrm>
            <a:off x="6966625" y="3546350"/>
            <a:ext cx="87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58"/>
          <p:cNvCxnSpPr>
            <a:stCxn id="795" idx="3"/>
            <a:endCxn id="798" idx="1"/>
          </p:cNvCxnSpPr>
          <p:nvPr/>
        </p:nvCxnSpPr>
        <p:spPr>
          <a:xfrm>
            <a:off x="6966625" y="3546350"/>
            <a:ext cx="982500" cy="230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3" name="Google Shape;80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5100" y="1585912"/>
            <a:ext cx="1057301" cy="105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2500" y="3857450"/>
            <a:ext cx="982500" cy="9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5850" y="5365586"/>
            <a:ext cx="1057300" cy="79508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8"/>
          <p:cNvSpPr txBox="1"/>
          <p:nvPr/>
        </p:nvSpPr>
        <p:spPr>
          <a:xfrm>
            <a:off x="8654825" y="1956750"/>
            <a:ext cx="1486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Humans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58"/>
          <p:cNvSpPr txBox="1"/>
          <p:nvPr/>
        </p:nvSpPr>
        <p:spPr>
          <a:xfrm>
            <a:off x="8654825" y="4104050"/>
            <a:ext cx="1486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Machines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58"/>
          <p:cNvSpPr txBox="1"/>
          <p:nvPr/>
        </p:nvSpPr>
        <p:spPr>
          <a:xfrm>
            <a:off x="6257800" y="6203800"/>
            <a:ext cx="1486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Turtles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5 Stars of Linked Open Data</a:t>
            </a:r>
            <a:endParaRPr/>
          </a:p>
        </p:txBody>
      </p:sp>
      <p:sp>
        <p:nvSpPr>
          <p:cNvPr id="815" name="Google Shape;815;p59"/>
          <p:cNvSpPr txBox="1"/>
          <p:nvPr/>
        </p:nvSpPr>
        <p:spPr>
          <a:xfrm>
            <a:off x="1256850" y="1553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494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6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Publish data under open licence</a:t>
            </a:r>
            <a:endParaRPr sz="222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Make the data “machine readable”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rgbClr val="7F7F7F"/>
              </a:buClr>
              <a:buSzPts val="2220"/>
              <a:buChar char="–"/>
            </a:pPr>
            <a:r>
              <a:rPr lang="en-IE" sz="222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e.g., a Spreadsheet better than a PDF table </a:t>
            </a: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★★★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non-proprietary formats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rgbClr val="7F7F7F"/>
              </a:buClr>
              <a:buSzPts val="2220"/>
              <a:buChar char="–"/>
            </a:pPr>
            <a:r>
              <a:rPr lang="en-IE" sz="222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e.g., a CSV text file better than Excel</a:t>
            </a: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★★★★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URIs to name your stuff </a:t>
            </a:r>
            <a:r>
              <a:rPr lang="en-IE" sz="1850">
                <a:solidFill>
                  <a:srgbClr val="0070C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(hint: RDF)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rgbClr val="7F7F7F"/>
              </a:buClr>
              <a:buSzPts val="2220"/>
              <a:buChar char="–"/>
            </a:pPr>
            <a:r>
              <a:rPr lang="en-IE" sz="222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 unambiguous identifiers that can be linked/looked up</a:t>
            </a:r>
            <a:endParaRPr sz="2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118"/>
              </a:spcBef>
              <a:spcAft>
                <a:spcPts val="0"/>
              </a:spcAft>
              <a:buClr>
                <a:srgbClr val="FFC000"/>
              </a:buClr>
              <a:buSzPts val="1850"/>
              <a:buChar char="•"/>
            </a:pPr>
            <a:r>
              <a:rPr lang="en-IE" sz="185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★★★★★</a:t>
            </a:r>
            <a:r>
              <a:rPr lang="en-IE" sz="2590">
                <a:solidFill>
                  <a:srgbClr val="FFC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IE" sz="259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Provide links to other content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rgbClr val="7F7F7F"/>
              </a:buClr>
              <a:buSzPts val="2220"/>
              <a:buChar char="–"/>
            </a:pPr>
            <a:r>
              <a:rPr lang="en-IE" sz="222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 consumers can follow links to find out more</a:t>
            </a:r>
            <a:endParaRPr sz="2220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16" name="Google Shape;81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8184" y="741325"/>
            <a:ext cx="2286000" cy="236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Access trade-offs</a:t>
            </a:r>
            <a:endParaRPr/>
          </a:p>
        </p:txBody>
      </p:sp>
      <p:cxnSp>
        <p:nvCxnSpPr>
          <p:cNvPr id="823" name="Google Shape;823;p60"/>
          <p:cNvCxnSpPr/>
          <p:nvPr/>
        </p:nvCxnSpPr>
        <p:spPr>
          <a:xfrm>
            <a:off x="1209675" y="3349900"/>
            <a:ext cx="9882300" cy="9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24" name="Google Shape;824;p60"/>
          <p:cNvSpPr txBox="1"/>
          <p:nvPr/>
        </p:nvSpPr>
        <p:spPr>
          <a:xfrm>
            <a:off x="307050" y="3656975"/>
            <a:ext cx="170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More bandwidth,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less CPU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0"/>
          <p:cNvSpPr txBox="1"/>
          <p:nvPr/>
        </p:nvSpPr>
        <p:spPr>
          <a:xfrm>
            <a:off x="10285825" y="3656975"/>
            <a:ext cx="170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Less bandwidth,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more CPU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0"/>
          <p:cNvSpPr/>
          <p:nvPr/>
        </p:nvSpPr>
        <p:spPr>
          <a:xfrm>
            <a:off x="1321350" y="2411700"/>
            <a:ext cx="1572600" cy="52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Dumps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0"/>
          <p:cNvSpPr/>
          <p:nvPr/>
        </p:nvSpPr>
        <p:spPr>
          <a:xfrm>
            <a:off x="2893950" y="3708675"/>
            <a:ext cx="1572600" cy="52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Pages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60"/>
          <p:cNvSpPr/>
          <p:nvPr/>
        </p:nvSpPr>
        <p:spPr>
          <a:xfrm>
            <a:off x="4985350" y="2411700"/>
            <a:ext cx="1770300" cy="52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Fragments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60"/>
          <p:cNvSpPr/>
          <p:nvPr/>
        </p:nvSpPr>
        <p:spPr>
          <a:xfrm>
            <a:off x="8791200" y="3708675"/>
            <a:ext cx="1770300" cy="52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SPARQL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Linguistic LOD</a:t>
            </a:r>
            <a:endParaRPr/>
          </a:p>
        </p:txBody>
      </p:sp>
      <p:sp>
        <p:nvSpPr>
          <p:cNvPr id="836" name="Google Shape;836;p6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The promise of linked open data for NLP</a:t>
            </a:r>
            <a:endParaRPr/>
          </a:p>
        </p:txBody>
      </p:sp>
      <p:sp>
        <p:nvSpPr>
          <p:cNvPr id="843" name="Google Shape;843;p6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Representation and Modelling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Structural Interoperability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Federation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Ecosystem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Expressivity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Conceptual Interoperability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Dynamic Import </a:t>
            </a:r>
            <a:endParaRPr/>
          </a:p>
        </p:txBody>
      </p:sp>
      <p:sp>
        <p:nvSpPr>
          <p:cNvPr id="844" name="Google Shape;844;p62"/>
          <p:cNvSpPr txBox="1"/>
          <p:nvPr/>
        </p:nvSpPr>
        <p:spPr>
          <a:xfrm>
            <a:off x="991625" y="5180575"/>
            <a:ext cx="1030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Towards open data for linguistics: Lexical Linked Data. Christian Chiarcos, John McCrae, Philipp Cimiano and Christiane Fellbaum, In: New Trends of Research in Ontologies and Lexical Resources, pp 7-25, (2013).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LLOD models</a:t>
            </a:r>
            <a:endParaRPr/>
          </a:p>
        </p:txBody>
      </p:sp>
      <p:sp>
        <p:nvSpPr>
          <p:cNvPr id="851" name="Google Shape;851;p6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Corpora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NLP Interchange Format (NIF)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Open Annotation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Lexicons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Lexicon Model for Ontologies (lemon)/OntoLex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Other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Marl model for representing “Opinions on the Web“ (sentiment)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OLiA for linguistic interoperability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Models of KGs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4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Simple Entries with Grammatical Info</a:t>
            </a:r>
            <a:endParaRPr/>
          </a:p>
        </p:txBody>
      </p:sp>
      <p:sp>
        <p:nvSpPr>
          <p:cNvPr id="858" name="Google Shape;858;p64"/>
          <p:cNvSpPr txBox="1"/>
          <p:nvPr/>
        </p:nvSpPr>
        <p:spPr>
          <a:xfrm>
            <a:off x="1697025" y="1101075"/>
            <a:ext cx="9787500" cy="5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@prefix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ontolex: &lt;</a:t>
            </a:r>
            <a:r>
              <a:rPr lang="en-IE" sz="1800" u="sng">
                <a:solidFill>
                  <a:srgbClr val="4FC3F7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http://www.w3.org/ns/lemon/ontolex#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@prefix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skos: &lt;</a:t>
            </a:r>
            <a:r>
              <a:rPr lang="en-IE" sz="1800" u="sng">
                <a:solidFill>
                  <a:srgbClr val="4FC3F7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http://www.w3.org/2004/02/skos/core#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@prefix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lexinfo: &lt;</a:t>
            </a:r>
            <a:r>
              <a:rPr lang="en-IE" sz="1800" u="sng">
                <a:solidFill>
                  <a:srgbClr val="4FC3F7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http://www.lexinfo.net/ontology/2.0/lexinfo#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&lt;#cat&gt;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a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Word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lexinfo: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partOfSpeech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lexinfo: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noun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canonicalForm [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writtenRep </a:t>
            </a:r>
            <a:r>
              <a:rPr lang="en-IE" sz="1800">
                <a:solidFill>
                  <a:srgbClr val="737373"/>
                </a:solidFill>
                <a:latin typeface="Roboto Mono"/>
                <a:ea typeface="Roboto Mono"/>
                <a:cs typeface="Roboto Mono"/>
                <a:sym typeface="Roboto Mono"/>
              </a:rPr>
              <a:t>“cat”@en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lexinfo: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number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lexinfo: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singular ]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otherForm [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writtenRep </a:t>
            </a:r>
            <a:r>
              <a:rPr lang="en-IE" sz="1800">
                <a:solidFill>
                  <a:srgbClr val="737373"/>
                </a:solidFill>
                <a:latin typeface="Roboto Mono"/>
                <a:ea typeface="Roboto Mono"/>
                <a:cs typeface="Roboto Mono"/>
                <a:sym typeface="Roboto Mono"/>
              </a:rPr>
              <a:t>“cats”@en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lexinfo: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number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lexinfo: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plural ]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denotes [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skos: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definition </a:t>
            </a:r>
            <a:r>
              <a:rPr lang="en-IE" sz="1800">
                <a:solidFill>
                  <a:srgbClr val="737373"/>
                </a:solidFill>
                <a:latin typeface="Roboto Mono"/>
                <a:ea typeface="Roboto Mono"/>
                <a:cs typeface="Roboto Mono"/>
                <a:sym typeface="Roboto Mono"/>
              </a:rPr>
              <a:t>“A four-legged, furry animal”@en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] 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9" name="Google Shape;859;p64"/>
          <p:cNvSpPr/>
          <p:nvPr/>
        </p:nvSpPr>
        <p:spPr>
          <a:xfrm>
            <a:off x="8164200" y="2472175"/>
            <a:ext cx="1831200" cy="778200"/>
          </a:xfrm>
          <a:prstGeom prst="roundRect">
            <a:avLst>
              <a:gd fmla="val 16667" name="adj"/>
            </a:avLst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LexInfo Ontology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60" name="Google Shape;860;p64"/>
          <p:cNvCxnSpPr>
            <a:stCxn id="859" idx="0"/>
          </p:cNvCxnSpPr>
          <p:nvPr/>
        </p:nvCxnSpPr>
        <p:spPr>
          <a:xfrm rot="10800000">
            <a:off x="8319900" y="1930675"/>
            <a:ext cx="759900" cy="5415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1" name="Google Shape;861;p64"/>
          <p:cNvSpPr/>
          <p:nvPr/>
        </p:nvSpPr>
        <p:spPr>
          <a:xfrm>
            <a:off x="7468600" y="3476925"/>
            <a:ext cx="1831200" cy="778200"/>
          </a:xfrm>
          <a:prstGeom prst="roundRect">
            <a:avLst>
              <a:gd fmla="val 16667" name="adj"/>
            </a:avLst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Part of Speech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2" name="Google Shape;862;p64"/>
          <p:cNvSpPr/>
          <p:nvPr/>
        </p:nvSpPr>
        <p:spPr>
          <a:xfrm>
            <a:off x="8228425" y="4481675"/>
            <a:ext cx="1831200" cy="778200"/>
          </a:xfrm>
          <a:prstGeom prst="roundRect">
            <a:avLst>
              <a:gd fmla="val 16667" name="adj"/>
            </a:avLst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Inflected Form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63" name="Google Shape;863;p64"/>
          <p:cNvCxnSpPr>
            <a:stCxn id="861" idx="1"/>
          </p:cNvCxnSpPr>
          <p:nvPr/>
        </p:nvCxnSpPr>
        <p:spPr>
          <a:xfrm rot="10800000">
            <a:off x="6370300" y="2763225"/>
            <a:ext cx="1098300" cy="11028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64" name="Google Shape;864;p64"/>
          <p:cNvCxnSpPr>
            <a:stCxn id="862" idx="1"/>
          </p:cNvCxnSpPr>
          <p:nvPr/>
        </p:nvCxnSpPr>
        <p:spPr>
          <a:xfrm rot="10800000">
            <a:off x="6948325" y="4722875"/>
            <a:ext cx="1280100" cy="1479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5"/>
          <p:cNvSpPr txBox="1"/>
          <p:nvPr>
            <p:ph type="title"/>
          </p:nvPr>
        </p:nvSpPr>
        <p:spPr>
          <a:xfrm>
            <a:off x="838200" y="365125"/>
            <a:ext cx="2251200" cy="5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Lexical Senses</a:t>
            </a:r>
            <a:endParaRPr/>
          </a:p>
        </p:txBody>
      </p:sp>
      <p:sp>
        <p:nvSpPr>
          <p:cNvPr id="871" name="Google Shape;871;p65"/>
          <p:cNvSpPr txBox="1"/>
          <p:nvPr/>
        </p:nvSpPr>
        <p:spPr>
          <a:xfrm>
            <a:off x="3365400" y="455425"/>
            <a:ext cx="8826600" cy="5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@prefix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ontolex: &lt;</a:t>
            </a:r>
            <a:r>
              <a:rPr lang="en-IE" sz="1800" u="sng">
                <a:solidFill>
                  <a:srgbClr val="4FC3F7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http://www.w3.org/ns/lemon/ontolex#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@prefix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dbpedia: &lt;</a:t>
            </a:r>
            <a:r>
              <a:rPr lang="en-IE" sz="1800" u="sng">
                <a:solidFill>
                  <a:srgbClr val="4FC3F7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http://dbpedia.org/resource/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@prefix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dbo: &lt;</a:t>
            </a:r>
            <a:r>
              <a:rPr lang="en-IE" sz="1800" u="sng">
                <a:solidFill>
                  <a:srgbClr val="4FC3F7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http://dbpedia.org/ontology/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&lt;#bulrush&gt;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a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Word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sense [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reference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dbpedia: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Typha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usage [ rdf:value “British English” ] ]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denotes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dbpedia: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Typha 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9D5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&lt;#cattail&gt;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a ontolex:Word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sense [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reference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dbpedia: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Typha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usage [ rdf:value “American English” ] ] 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ontolex: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denotes </a:t>
            </a:r>
            <a:r>
              <a:rPr lang="en-IE" sz="1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dbpedia:</a:t>
            </a:r>
            <a:r>
              <a:rPr lang="en-IE" sz="1800">
                <a:latin typeface="Roboto Mono"/>
                <a:ea typeface="Roboto Mono"/>
                <a:cs typeface="Roboto Mono"/>
                <a:sym typeface="Roboto Mono"/>
              </a:rPr>
              <a:t>Typha 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2" name="Google Shape;872;p65"/>
          <p:cNvSpPr/>
          <p:nvPr/>
        </p:nvSpPr>
        <p:spPr>
          <a:xfrm>
            <a:off x="8999825" y="1408525"/>
            <a:ext cx="2997000" cy="927900"/>
          </a:xfrm>
          <a:prstGeom prst="roundRect">
            <a:avLst>
              <a:gd fmla="val 16667" name="adj"/>
            </a:avLst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sense ⚬ reference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=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denotes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73" name="Google Shape;873;p65"/>
          <p:cNvCxnSpPr>
            <a:stCxn id="872" idx="1"/>
          </p:cNvCxnSpPr>
          <p:nvPr/>
        </p:nvCxnSpPr>
        <p:spPr>
          <a:xfrm flipH="1">
            <a:off x="7519325" y="1872475"/>
            <a:ext cx="1480500" cy="2679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4" name="Google Shape;874;p65"/>
          <p:cNvSpPr/>
          <p:nvPr/>
        </p:nvSpPr>
        <p:spPr>
          <a:xfrm>
            <a:off x="9391700" y="4960525"/>
            <a:ext cx="1831200" cy="778200"/>
          </a:xfrm>
          <a:prstGeom prst="roundRect">
            <a:avLst>
              <a:gd fmla="val 16667" name="adj"/>
            </a:avLst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Restriction on Lexical Sense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75" name="Google Shape;875;p65"/>
          <p:cNvCxnSpPr>
            <a:stCxn id="874" idx="0"/>
          </p:cNvCxnSpPr>
          <p:nvPr/>
        </p:nvCxnSpPr>
        <p:spPr>
          <a:xfrm rot="10800000">
            <a:off x="9008600" y="4452625"/>
            <a:ext cx="1298700" cy="5079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876" name="Google Shape;87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200" y="4138725"/>
            <a:ext cx="2011675" cy="15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Enterprise KGs</a:t>
            </a:r>
            <a:endParaRPr/>
          </a:p>
        </p:txBody>
      </p:sp>
      <p:sp>
        <p:nvSpPr>
          <p:cNvPr id="883" name="Google Shape;883;p66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Abstract Reference Architecture</a:t>
            </a:r>
            <a:endParaRPr/>
          </a:p>
        </p:txBody>
      </p:sp>
      <p:sp>
        <p:nvSpPr>
          <p:cNvPr id="890" name="Google Shape;890;p67"/>
          <p:cNvSpPr/>
          <p:nvPr/>
        </p:nvSpPr>
        <p:spPr>
          <a:xfrm>
            <a:off x="1316000" y="5221750"/>
            <a:ext cx="9768000" cy="7506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600">
                <a:latin typeface="Calibri"/>
                <a:ea typeface="Calibri"/>
                <a:cs typeface="Calibri"/>
                <a:sym typeface="Calibri"/>
              </a:rPr>
              <a:t>Knowledge Storage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7"/>
          <p:cNvSpPr/>
          <p:nvPr/>
        </p:nvSpPr>
        <p:spPr>
          <a:xfrm>
            <a:off x="1473550" y="1822625"/>
            <a:ext cx="4550400" cy="32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7"/>
          <p:cNvSpPr/>
          <p:nvPr/>
        </p:nvSpPr>
        <p:spPr>
          <a:xfrm>
            <a:off x="6435825" y="1898825"/>
            <a:ext cx="4550400" cy="318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7"/>
          <p:cNvSpPr/>
          <p:nvPr/>
        </p:nvSpPr>
        <p:spPr>
          <a:xfrm>
            <a:off x="2140800" y="3537125"/>
            <a:ext cx="3234300" cy="1084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7"/>
          <p:cNvSpPr/>
          <p:nvPr/>
        </p:nvSpPr>
        <p:spPr>
          <a:xfrm rot="10800000">
            <a:off x="2015175" y="2186175"/>
            <a:ext cx="3234300" cy="1084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7"/>
          <p:cNvSpPr/>
          <p:nvPr/>
        </p:nvSpPr>
        <p:spPr>
          <a:xfrm>
            <a:off x="2599500" y="2286000"/>
            <a:ext cx="23169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Quality Assurance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7"/>
          <p:cNvSpPr/>
          <p:nvPr/>
        </p:nvSpPr>
        <p:spPr>
          <a:xfrm>
            <a:off x="2599500" y="2876350"/>
            <a:ext cx="23169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Ontology Development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7"/>
          <p:cNvSpPr/>
          <p:nvPr/>
        </p:nvSpPr>
        <p:spPr>
          <a:xfrm>
            <a:off x="2599500" y="3466700"/>
            <a:ext cx="23169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Data Linking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7"/>
          <p:cNvSpPr/>
          <p:nvPr/>
        </p:nvSpPr>
        <p:spPr>
          <a:xfrm>
            <a:off x="2599500" y="4057050"/>
            <a:ext cx="23169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Data Lifting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7"/>
          <p:cNvSpPr/>
          <p:nvPr/>
        </p:nvSpPr>
        <p:spPr>
          <a:xfrm>
            <a:off x="6959950" y="2269525"/>
            <a:ext cx="3531000" cy="108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7"/>
          <p:cNvSpPr/>
          <p:nvPr/>
        </p:nvSpPr>
        <p:spPr>
          <a:xfrm>
            <a:off x="6959950" y="3613325"/>
            <a:ext cx="3531000" cy="139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7"/>
          <p:cNvSpPr/>
          <p:nvPr/>
        </p:nvSpPr>
        <p:spPr>
          <a:xfrm>
            <a:off x="7562325" y="2383938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Entity Summary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7"/>
          <p:cNvSpPr/>
          <p:nvPr/>
        </p:nvSpPr>
        <p:spPr>
          <a:xfrm>
            <a:off x="7562325" y="2859289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Graph Summary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7"/>
          <p:cNvSpPr txBox="1"/>
          <p:nvPr/>
        </p:nvSpPr>
        <p:spPr>
          <a:xfrm>
            <a:off x="7562325" y="1866900"/>
            <a:ext cx="23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Understanding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67"/>
          <p:cNvSpPr txBox="1"/>
          <p:nvPr/>
        </p:nvSpPr>
        <p:spPr>
          <a:xfrm>
            <a:off x="7567000" y="3304525"/>
            <a:ext cx="23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67"/>
          <p:cNvSpPr/>
          <p:nvPr/>
        </p:nvSpPr>
        <p:spPr>
          <a:xfrm>
            <a:off x="7567000" y="3671913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Semantic Search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67"/>
          <p:cNvSpPr/>
          <p:nvPr/>
        </p:nvSpPr>
        <p:spPr>
          <a:xfrm>
            <a:off x="7567000" y="4116713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Query Generation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67"/>
          <p:cNvSpPr/>
          <p:nvPr/>
        </p:nvSpPr>
        <p:spPr>
          <a:xfrm>
            <a:off x="7567000" y="4561514"/>
            <a:ext cx="2316900" cy="36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Question Answering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67"/>
          <p:cNvSpPr txBox="1"/>
          <p:nvPr/>
        </p:nvSpPr>
        <p:spPr>
          <a:xfrm>
            <a:off x="2196400" y="1435800"/>
            <a:ext cx="323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600">
                <a:latin typeface="Calibri"/>
                <a:ea typeface="Calibri"/>
                <a:cs typeface="Calibri"/>
                <a:sym typeface="Calibri"/>
              </a:rPr>
              <a:t>Knowledge Acquisition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67"/>
          <p:cNvSpPr txBox="1"/>
          <p:nvPr/>
        </p:nvSpPr>
        <p:spPr>
          <a:xfrm>
            <a:off x="7091775" y="1435800"/>
            <a:ext cx="323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600">
                <a:latin typeface="Calibri"/>
                <a:ea typeface="Calibri"/>
                <a:cs typeface="Calibri"/>
                <a:sym typeface="Calibri"/>
              </a:rPr>
              <a:t>Knowledge Consumption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67"/>
          <p:cNvSpPr txBox="1"/>
          <p:nvPr/>
        </p:nvSpPr>
        <p:spPr>
          <a:xfrm>
            <a:off x="139025" y="6550100"/>
            <a:ext cx="11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Pan et al.,  “Exploiting Linked Data and Knowledge Graphs in Large Organisations”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Knowledge Acquisition</a:t>
            </a:r>
            <a:endParaRPr/>
          </a:p>
        </p:txBody>
      </p:sp>
      <p:sp>
        <p:nvSpPr>
          <p:cNvPr id="917" name="Google Shape;917;p6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Where do we get knowledge from?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Data Lifting: </a:t>
            </a:r>
            <a:r>
              <a:rPr lang="en-IE"/>
              <a:t>Extraction from legacy sources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Data Linking:</a:t>
            </a:r>
            <a:r>
              <a:rPr lang="en-IE"/>
              <a:t> Incorporating data from external (open) sources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Ontology Development: </a:t>
            </a:r>
            <a:r>
              <a:rPr lang="en-IE"/>
              <a:t>Structuring and organising data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Quality Assurance: </a:t>
            </a:r>
            <a:r>
              <a:rPr lang="en-IE"/>
              <a:t>Validation and improvement of data.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This is a cyclical process; quality assurance makes us get more data or structure the data we have better.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Understanding</a:t>
            </a:r>
            <a:endParaRPr/>
          </a:p>
        </p:txBody>
      </p:sp>
      <p:sp>
        <p:nvSpPr>
          <p:cNvPr id="924" name="Google Shape;924;p69"/>
          <p:cNvSpPr txBox="1"/>
          <p:nvPr>
            <p:ph idx="1" type="body"/>
          </p:nvPr>
        </p:nvSpPr>
        <p:spPr>
          <a:xfrm>
            <a:off x="838200" y="1825625"/>
            <a:ext cx="65202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What can we learn from the knowledge?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Understanding</a:t>
            </a:r>
            <a:endParaRPr b="1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Summarize the knowledge into actionable reports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Entity summarization</a:t>
            </a:r>
            <a:r>
              <a:rPr lang="en-IE"/>
              <a:t> focuses on a single element of the 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Graph summarization </a:t>
            </a:r>
            <a:r>
              <a:rPr lang="en-IE"/>
              <a:t>focuses on the whole graph</a:t>
            </a:r>
            <a:endParaRPr/>
          </a:p>
        </p:txBody>
      </p:sp>
      <p:pic>
        <p:nvPicPr>
          <p:cNvPr id="925" name="Google Shape;9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475" y="105347"/>
            <a:ext cx="3316525" cy="41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500" y="4024571"/>
            <a:ext cx="4268300" cy="229178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69"/>
          <p:cNvSpPr/>
          <p:nvPr/>
        </p:nvSpPr>
        <p:spPr>
          <a:xfrm>
            <a:off x="9369500" y="2140825"/>
            <a:ext cx="2400300" cy="64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Entity Summary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69"/>
          <p:cNvSpPr/>
          <p:nvPr/>
        </p:nvSpPr>
        <p:spPr>
          <a:xfrm>
            <a:off x="8019500" y="4846163"/>
            <a:ext cx="2400300" cy="64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Graph Summary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Exploitation</a:t>
            </a:r>
            <a:endParaRPr/>
          </a:p>
        </p:txBody>
      </p:sp>
      <p:sp>
        <p:nvSpPr>
          <p:cNvPr id="935" name="Google Shape;935;p7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How can we use the knowledge?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Semantic Search</a:t>
            </a:r>
            <a:r>
              <a:rPr lang="en-IE"/>
              <a:t>: Improve search by using knowledge graph entities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Query Generation: </a:t>
            </a:r>
            <a:r>
              <a:rPr lang="en-IE"/>
              <a:t>Quickly write (SPARQL) queries using knowledge 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Question Answering: </a:t>
            </a:r>
            <a:r>
              <a:rPr lang="en-IE"/>
              <a:t>Answer full questions in natural language.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Competency Question Ontology Authoring</a:t>
            </a:r>
            <a:endParaRPr/>
          </a:p>
        </p:txBody>
      </p:sp>
      <p:sp>
        <p:nvSpPr>
          <p:cNvPr id="942" name="Google Shape;942;p71"/>
          <p:cNvSpPr/>
          <p:nvPr/>
        </p:nvSpPr>
        <p:spPr>
          <a:xfrm>
            <a:off x="1307650" y="2803400"/>
            <a:ext cx="2154300" cy="11478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71"/>
          <p:cNvSpPr/>
          <p:nvPr/>
        </p:nvSpPr>
        <p:spPr>
          <a:xfrm>
            <a:off x="4865525" y="1655600"/>
            <a:ext cx="2154300" cy="1147800"/>
          </a:xfrm>
          <a:prstGeom prst="roundRect">
            <a:avLst>
              <a:gd fmla="val 16667" name="adj"/>
            </a:avLst>
          </a:prstGeom>
          <a:solidFill>
            <a:srgbClr val="88D1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Formulate Questions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71"/>
          <p:cNvSpPr/>
          <p:nvPr/>
        </p:nvSpPr>
        <p:spPr>
          <a:xfrm>
            <a:off x="8432800" y="2855100"/>
            <a:ext cx="2154300" cy="1147800"/>
          </a:xfrm>
          <a:prstGeom prst="roundRect">
            <a:avLst>
              <a:gd fmla="val 16667" name="adj"/>
            </a:avLst>
          </a:prstGeom>
          <a:solidFill>
            <a:srgbClr val="39818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Create Tests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71"/>
          <p:cNvSpPr/>
          <p:nvPr/>
        </p:nvSpPr>
        <p:spPr>
          <a:xfrm>
            <a:off x="4865525" y="4512675"/>
            <a:ext cx="2154300" cy="1147800"/>
          </a:xfrm>
          <a:prstGeom prst="roundRect">
            <a:avLst>
              <a:gd fmla="val 16667" name="adj"/>
            </a:avLst>
          </a:prstGeom>
          <a:solidFill>
            <a:srgbClr val="75114A">
              <a:alpha val="68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Author Ontology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71"/>
          <p:cNvSpPr/>
          <p:nvPr/>
        </p:nvSpPr>
        <p:spPr>
          <a:xfrm>
            <a:off x="2380075" y="1815625"/>
            <a:ext cx="2286000" cy="77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1"/>
          <p:cNvSpPr/>
          <p:nvPr/>
        </p:nvSpPr>
        <p:spPr>
          <a:xfrm rot="10800000">
            <a:off x="7300225" y="4512675"/>
            <a:ext cx="2240700" cy="85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1"/>
          <p:cNvSpPr/>
          <p:nvPr/>
        </p:nvSpPr>
        <p:spPr>
          <a:xfrm rot="5400000">
            <a:off x="8029300" y="1124175"/>
            <a:ext cx="874800" cy="237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1"/>
          <p:cNvSpPr/>
          <p:nvPr/>
        </p:nvSpPr>
        <p:spPr>
          <a:xfrm rot="-5400000">
            <a:off x="2988825" y="3628425"/>
            <a:ext cx="874800" cy="237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Question Answering over Knowledge Graphs</a:t>
            </a:r>
            <a:endParaRPr/>
          </a:p>
        </p:txBody>
      </p:sp>
      <p:sp>
        <p:nvSpPr>
          <p:cNvPr id="956" name="Google Shape;956;p72"/>
          <p:cNvSpPr/>
          <p:nvPr/>
        </p:nvSpPr>
        <p:spPr>
          <a:xfrm>
            <a:off x="1063025" y="1608675"/>
            <a:ext cx="2304900" cy="9972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latin typeface="Calibri"/>
                <a:ea typeface="Calibri"/>
                <a:cs typeface="Calibri"/>
                <a:sym typeface="Calibri"/>
              </a:rPr>
              <a:t>Linguistic Analysis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72"/>
          <p:cNvSpPr/>
          <p:nvPr/>
        </p:nvSpPr>
        <p:spPr>
          <a:xfrm>
            <a:off x="3623717" y="2733167"/>
            <a:ext cx="2304900" cy="997200"/>
          </a:xfrm>
          <a:prstGeom prst="roundRect">
            <a:avLst>
              <a:gd fmla="val 16667" name="adj"/>
            </a:avLst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Entity     Mapping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72"/>
          <p:cNvSpPr/>
          <p:nvPr/>
        </p:nvSpPr>
        <p:spPr>
          <a:xfrm>
            <a:off x="6184408" y="3857658"/>
            <a:ext cx="2304900" cy="997200"/>
          </a:xfrm>
          <a:prstGeom prst="roundRect">
            <a:avLst>
              <a:gd fmla="val 16667" name="adj"/>
            </a:avLst>
          </a:prstGeom>
          <a:solidFill>
            <a:srgbClr val="7511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Triple Identification</a:t>
            </a:r>
            <a:endParaRPr b="1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72"/>
          <p:cNvSpPr/>
          <p:nvPr/>
        </p:nvSpPr>
        <p:spPr>
          <a:xfrm>
            <a:off x="8745100" y="4982150"/>
            <a:ext cx="2304900" cy="997200"/>
          </a:xfrm>
          <a:prstGeom prst="roundRect">
            <a:avLst>
              <a:gd fmla="val 16667" name="adj"/>
            </a:avLst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300">
                <a:latin typeface="Calibri"/>
                <a:ea typeface="Calibri"/>
                <a:cs typeface="Calibri"/>
                <a:sym typeface="Calibri"/>
              </a:rPr>
              <a:t>Query Formulation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72"/>
          <p:cNvSpPr/>
          <p:nvPr/>
        </p:nvSpPr>
        <p:spPr>
          <a:xfrm rot="2189298">
            <a:off x="3398162" y="2191707"/>
            <a:ext cx="252246" cy="9648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2"/>
          <p:cNvSpPr/>
          <p:nvPr/>
        </p:nvSpPr>
        <p:spPr>
          <a:xfrm rot="2189298">
            <a:off x="5902412" y="3331882"/>
            <a:ext cx="252246" cy="9648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2"/>
          <p:cNvSpPr/>
          <p:nvPr/>
        </p:nvSpPr>
        <p:spPr>
          <a:xfrm rot="2189298">
            <a:off x="8500737" y="4453257"/>
            <a:ext cx="252246" cy="9648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2"/>
          <p:cNvSpPr/>
          <p:nvPr/>
        </p:nvSpPr>
        <p:spPr>
          <a:xfrm>
            <a:off x="461900" y="3075075"/>
            <a:ext cx="2607600" cy="23235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Use NLP tools to analyse the queries and construct linguistic triples &lt;subject, predicate, object&gt;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72"/>
          <p:cNvSpPr/>
          <p:nvPr/>
        </p:nvSpPr>
        <p:spPr>
          <a:xfrm>
            <a:off x="7227725" y="1608675"/>
            <a:ext cx="2245500" cy="1272300"/>
          </a:xfrm>
          <a:prstGeom prst="roundRect">
            <a:avLst>
              <a:gd fmla="val 16667" name="adj"/>
            </a:avLst>
          </a:prstGeom>
          <a:solidFill>
            <a:srgbClr val="1798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Map the extracted terms to URIs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72"/>
          <p:cNvSpPr/>
          <p:nvPr/>
        </p:nvSpPr>
        <p:spPr>
          <a:xfrm>
            <a:off x="2714075" y="4641025"/>
            <a:ext cx="3099600" cy="1558500"/>
          </a:xfrm>
          <a:prstGeom prst="roundRect">
            <a:avLst>
              <a:gd fmla="val 16667" name="adj"/>
            </a:avLst>
          </a:prstGeom>
          <a:solidFill>
            <a:srgbClr val="7511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 triples that combine the URIs filtering for domain/range restrictions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72"/>
          <p:cNvSpPr/>
          <p:nvPr/>
        </p:nvSpPr>
        <p:spPr>
          <a:xfrm>
            <a:off x="8745100" y="2649750"/>
            <a:ext cx="3099600" cy="1558500"/>
          </a:xfrm>
          <a:prstGeom prst="roundRect">
            <a:avLst>
              <a:gd fmla="val 16667" name="adj"/>
            </a:avLst>
          </a:prstGeom>
          <a:solidFill>
            <a:srgbClr val="FFBC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Combine triples into a single SPARQL query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72"/>
          <p:cNvSpPr txBox="1"/>
          <p:nvPr/>
        </p:nvSpPr>
        <p:spPr>
          <a:xfrm>
            <a:off x="309600" y="6509925"/>
            <a:ext cx="110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Garamond"/>
                <a:ea typeface="Garamond"/>
                <a:cs typeface="Garamond"/>
                <a:sym typeface="Garamond"/>
              </a:rPr>
              <a:t>Source: PowerAQUA by Lopez et al., http://oro.open.ac.uk/32164/1/swj102_2.pdf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3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Good luck with the exam!</a:t>
            </a:r>
            <a:endParaRPr/>
          </a:p>
        </p:txBody>
      </p:sp>
      <p:sp>
        <p:nvSpPr>
          <p:cNvPr id="974" name="Google Shape;974;p73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Property Graphs</a:t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6254950" y="1795150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Galway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9676950" y="1152825"/>
            <a:ext cx="1215600" cy="11031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Ireland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20"/>
          <p:cNvCxnSpPr>
            <a:stCxn id="290" idx="6"/>
            <a:endCxn id="291" idx="2"/>
          </p:cNvCxnSpPr>
          <p:nvPr/>
        </p:nvCxnSpPr>
        <p:spPr>
          <a:xfrm flipH="1" rot="10800000">
            <a:off x="7470550" y="1704400"/>
            <a:ext cx="2206500" cy="6423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0"/>
          <p:cNvSpPr txBox="1"/>
          <p:nvPr/>
        </p:nvSpPr>
        <p:spPr>
          <a:xfrm>
            <a:off x="7666775" y="1570775"/>
            <a:ext cx="121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locatedIn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0"/>
          <p:cNvSpPr/>
          <p:nvPr/>
        </p:nvSpPr>
        <p:spPr>
          <a:xfrm>
            <a:off x="8866800" y="2951994"/>
            <a:ext cx="2487000" cy="4770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80k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20"/>
          <p:cNvCxnSpPr>
            <a:stCxn id="290" idx="5"/>
            <a:endCxn id="294" idx="2"/>
          </p:cNvCxnSpPr>
          <p:nvPr/>
        </p:nvCxnSpPr>
        <p:spPr>
          <a:xfrm>
            <a:off x="7292530" y="2736705"/>
            <a:ext cx="1574400" cy="45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0"/>
          <p:cNvSpPr txBox="1"/>
          <p:nvPr/>
        </p:nvSpPr>
        <p:spPr>
          <a:xfrm>
            <a:off x="7857650" y="2426150"/>
            <a:ext cx="15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0"/>
          <p:cNvSpPr/>
          <p:nvPr/>
        </p:nvSpPr>
        <p:spPr>
          <a:xfrm>
            <a:off x="1150000" y="1848400"/>
            <a:ext cx="3852000" cy="123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Properties: Allow nodes to have numeric, textual and other properties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884950" y="3647450"/>
            <a:ext cx="107523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A property graph is a tuple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G=(V, E, R, L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P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U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E’,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l)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where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V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is a set of nodes,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is a set of labels,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P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and R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are sets of properties and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U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is a set of values and </a:t>
            </a:r>
            <a:b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E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⊆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✕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R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✕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and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E’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⊆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✕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P 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✕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U </a:t>
            </a:r>
            <a:b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and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l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V </a:t>
            </a:r>
            <a:r>
              <a:rPr lang="en-IE" sz="37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∪</a:t>
            </a:r>
            <a:r>
              <a:rPr i="1" lang="en-IE" sz="37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R </a:t>
            </a:r>
            <a:r>
              <a:rPr lang="en-IE" sz="37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∪</a:t>
            </a:r>
            <a:r>
              <a:rPr i="1" lang="en-IE" sz="37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P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→ L</a:t>
            </a:r>
            <a:endParaRPr i="1" sz="35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 Datasets</a:t>
            </a:r>
            <a:endParaRPr/>
          </a:p>
        </p:txBody>
      </p:sp>
      <p:sp>
        <p:nvSpPr>
          <p:cNvPr id="305" name="Google Shape;305;p21"/>
          <p:cNvSpPr/>
          <p:nvPr/>
        </p:nvSpPr>
        <p:spPr>
          <a:xfrm>
            <a:off x="5376075" y="760600"/>
            <a:ext cx="2935800" cy="23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1"/>
          <p:cNvSpPr/>
          <p:nvPr/>
        </p:nvSpPr>
        <p:spPr>
          <a:xfrm>
            <a:off x="5806150" y="1154650"/>
            <a:ext cx="420600" cy="3819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1"/>
          <p:cNvSpPr/>
          <p:nvPr/>
        </p:nvSpPr>
        <p:spPr>
          <a:xfrm>
            <a:off x="7155300" y="1437950"/>
            <a:ext cx="420600" cy="3819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1"/>
          <p:cNvSpPr/>
          <p:nvPr/>
        </p:nvSpPr>
        <p:spPr>
          <a:xfrm>
            <a:off x="6148350" y="2170025"/>
            <a:ext cx="420600" cy="3819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7441425" y="2405175"/>
            <a:ext cx="420600" cy="381900"/>
          </a:xfrm>
          <a:prstGeom prst="ellipse">
            <a:avLst/>
          </a:prstGeom>
          <a:solidFill>
            <a:srgbClr val="52D0B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0" name="Google Shape;310;p21"/>
          <p:cNvCxnSpPr>
            <a:stCxn id="306" idx="6"/>
            <a:endCxn id="307" idx="2"/>
          </p:cNvCxnSpPr>
          <p:nvPr/>
        </p:nvCxnSpPr>
        <p:spPr>
          <a:xfrm>
            <a:off x="6226750" y="1345600"/>
            <a:ext cx="92850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21"/>
          <p:cNvCxnSpPr>
            <a:stCxn id="306" idx="4"/>
            <a:endCxn id="308" idx="0"/>
          </p:cNvCxnSpPr>
          <p:nvPr/>
        </p:nvCxnSpPr>
        <p:spPr>
          <a:xfrm>
            <a:off x="6016450" y="1536550"/>
            <a:ext cx="342300" cy="6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21"/>
          <p:cNvCxnSpPr>
            <a:stCxn id="308" idx="7"/>
            <a:endCxn id="307" idx="3"/>
          </p:cNvCxnSpPr>
          <p:nvPr/>
        </p:nvCxnSpPr>
        <p:spPr>
          <a:xfrm flipH="1" rot="10800000">
            <a:off x="6507355" y="1763953"/>
            <a:ext cx="7095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21"/>
          <p:cNvCxnSpPr>
            <a:stCxn id="307" idx="4"/>
            <a:endCxn id="309" idx="0"/>
          </p:cNvCxnSpPr>
          <p:nvPr/>
        </p:nvCxnSpPr>
        <p:spPr>
          <a:xfrm>
            <a:off x="7365600" y="1819850"/>
            <a:ext cx="286200" cy="5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21"/>
          <p:cNvSpPr/>
          <p:nvPr/>
        </p:nvSpPr>
        <p:spPr>
          <a:xfrm>
            <a:off x="8658650" y="760600"/>
            <a:ext cx="2935800" cy="23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1"/>
          <p:cNvSpPr/>
          <p:nvPr/>
        </p:nvSpPr>
        <p:spPr>
          <a:xfrm>
            <a:off x="9763275" y="852625"/>
            <a:ext cx="420600" cy="381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10587575" y="1804000"/>
            <a:ext cx="420600" cy="381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1"/>
          <p:cNvSpPr/>
          <p:nvPr/>
        </p:nvSpPr>
        <p:spPr>
          <a:xfrm>
            <a:off x="9006775" y="1702525"/>
            <a:ext cx="420600" cy="381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1"/>
          <p:cNvSpPr/>
          <p:nvPr/>
        </p:nvSpPr>
        <p:spPr>
          <a:xfrm>
            <a:off x="10020075" y="2551925"/>
            <a:ext cx="420600" cy="381900"/>
          </a:xfrm>
          <a:prstGeom prst="ellipse">
            <a:avLst/>
          </a:prstGeom>
          <a:solidFill>
            <a:srgbClr val="B94F82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9" name="Google Shape;319;p21"/>
          <p:cNvCxnSpPr>
            <a:stCxn id="315" idx="4"/>
            <a:endCxn id="317" idx="0"/>
          </p:cNvCxnSpPr>
          <p:nvPr/>
        </p:nvCxnSpPr>
        <p:spPr>
          <a:xfrm flipH="1">
            <a:off x="9216975" y="1234525"/>
            <a:ext cx="756600" cy="4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21"/>
          <p:cNvCxnSpPr>
            <a:stCxn id="315" idx="5"/>
            <a:endCxn id="316" idx="1"/>
          </p:cNvCxnSpPr>
          <p:nvPr/>
        </p:nvCxnSpPr>
        <p:spPr>
          <a:xfrm>
            <a:off x="10122280" y="1178597"/>
            <a:ext cx="526800" cy="6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21"/>
          <p:cNvCxnSpPr>
            <a:stCxn id="317" idx="5"/>
            <a:endCxn id="318" idx="1"/>
          </p:cNvCxnSpPr>
          <p:nvPr/>
        </p:nvCxnSpPr>
        <p:spPr>
          <a:xfrm>
            <a:off x="9365780" y="2028497"/>
            <a:ext cx="715800" cy="5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21"/>
          <p:cNvCxnSpPr>
            <a:stCxn id="316" idx="4"/>
            <a:endCxn id="318" idx="7"/>
          </p:cNvCxnSpPr>
          <p:nvPr/>
        </p:nvCxnSpPr>
        <p:spPr>
          <a:xfrm flipH="1">
            <a:off x="10379075" y="2185900"/>
            <a:ext cx="418800" cy="4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21"/>
          <p:cNvSpPr txBox="1"/>
          <p:nvPr/>
        </p:nvSpPr>
        <p:spPr>
          <a:xfrm>
            <a:off x="8790675" y="2590800"/>
            <a:ext cx="13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Countries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1"/>
          <p:cNvSpPr txBox="1"/>
          <p:nvPr/>
        </p:nvSpPr>
        <p:spPr>
          <a:xfrm>
            <a:off x="5603300" y="2590800"/>
            <a:ext cx="13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Cities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21"/>
          <p:cNvCxnSpPr>
            <a:stCxn id="307" idx="6"/>
            <a:endCxn id="317" idx="2"/>
          </p:cNvCxnSpPr>
          <p:nvPr/>
        </p:nvCxnSpPr>
        <p:spPr>
          <a:xfrm>
            <a:off x="7575900" y="1628900"/>
            <a:ext cx="1431000" cy="26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6" name="Google Shape;326;p21"/>
          <p:cNvSpPr txBox="1"/>
          <p:nvPr/>
        </p:nvSpPr>
        <p:spPr>
          <a:xfrm>
            <a:off x="884950" y="3647450"/>
            <a:ext cx="10752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A graph dataset is a pair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G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= (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G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D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) where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G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D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is the default graph and 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 = {(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G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), …, (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n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k</a:t>
            </a:r>
            <a:r>
              <a:rPr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, G</a:t>
            </a:r>
            <a:r>
              <a:rPr baseline="-25000" i="1"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k</a:t>
            </a:r>
            <a:r>
              <a:rPr lang="en-IE" sz="35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)} is a set of named graphs</a:t>
            </a:r>
            <a:endParaRPr sz="3500">
              <a:solidFill>
                <a:srgbClr val="3F3F3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Uniform Resource Locators (URLs)</a:t>
            </a:r>
            <a:endParaRPr/>
          </a:p>
        </p:txBody>
      </p:sp>
      <p:sp>
        <p:nvSpPr>
          <p:cNvPr id="333" name="Google Shape;333;p22"/>
          <p:cNvSpPr txBox="1"/>
          <p:nvPr/>
        </p:nvSpPr>
        <p:spPr>
          <a:xfrm>
            <a:off x="441617" y="3154625"/>
            <a:ext cx="11494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b="1" lang="en-IE" sz="2800">
                <a:latin typeface="Roboto Mono"/>
                <a:ea typeface="Roboto Mono"/>
                <a:cs typeface="Roboto Mono"/>
                <a:sym typeface="Roboto Mono"/>
              </a:rPr>
              <a:t>://</a:t>
            </a:r>
            <a:r>
              <a:rPr b="1" lang="en-IE" sz="2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www.example.com</a:t>
            </a:r>
            <a:r>
              <a:rPr b="1" lang="en-IE" sz="28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/path/to/file</a:t>
            </a:r>
            <a:r>
              <a:rPr b="1" lang="en-IE" sz="280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?query</a:t>
            </a:r>
            <a:r>
              <a:rPr b="1" lang="en-IE" sz="2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#identifier</a:t>
            </a:r>
            <a:endParaRPr b="1" sz="28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4" name="Google Shape;334;p22"/>
          <p:cNvSpPr/>
          <p:nvPr/>
        </p:nvSpPr>
        <p:spPr>
          <a:xfrm rot="-5400000">
            <a:off x="887283" y="3625138"/>
            <a:ext cx="315900" cy="830100"/>
          </a:xfrm>
          <a:prstGeom prst="leftBrace">
            <a:avLst>
              <a:gd fmla="val 33024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 rot="5400000">
            <a:off x="3556199" y="1471775"/>
            <a:ext cx="315900" cy="3049800"/>
          </a:xfrm>
          <a:prstGeom prst="leftBrace">
            <a:avLst>
              <a:gd fmla="val 95647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/>
          <p:nvPr/>
        </p:nvSpPr>
        <p:spPr>
          <a:xfrm rot="-5400000">
            <a:off x="6481099" y="2810800"/>
            <a:ext cx="315900" cy="2458800"/>
          </a:xfrm>
          <a:prstGeom prst="leftBrace">
            <a:avLst>
              <a:gd fmla="val 67252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 rot="5400000">
            <a:off x="8526521" y="2247025"/>
            <a:ext cx="315900" cy="1289100"/>
          </a:xfrm>
          <a:prstGeom prst="leftBrace">
            <a:avLst>
              <a:gd fmla="val 101440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255583" y="4458113"/>
            <a:ext cx="1550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Protocol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>
            <a:off x="2165999" y="2236400"/>
            <a:ext cx="3096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Domain/Authority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5863850" y="4458113"/>
            <a:ext cx="1550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Path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>
            <a:off x="7909283" y="2188563"/>
            <a:ext cx="1550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Query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22"/>
          <p:cNvSpPr/>
          <p:nvPr/>
        </p:nvSpPr>
        <p:spPr>
          <a:xfrm rot="-5400000">
            <a:off x="10386725" y="3038800"/>
            <a:ext cx="315900" cy="2002800"/>
          </a:xfrm>
          <a:prstGeom prst="leftBrace">
            <a:avLst>
              <a:gd fmla="val 67252" name="adj1"/>
              <a:gd fmla="val 47965" name="adj2"/>
            </a:avLst>
          </a:prstGeom>
          <a:noFill/>
          <a:ln cap="flat" cmpd="sng" w="7620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2"/>
          <p:cNvSpPr txBox="1"/>
          <p:nvPr/>
        </p:nvSpPr>
        <p:spPr>
          <a:xfrm>
            <a:off x="9769475" y="4458113"/>
            <a:ext cx="1550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Lato"/>
                <a:ea typeface="Lato"/>
                <a:cs typeface="Lato"/>
                <a:sym typeface="Lato"/>
              </a:rPr>
              <a:t>Fragment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model summary</a:t>
            </a:r>
            <a:endParaRPr/>
          </a:p>
        </p:txBody>
      </p:sp>
      <p:graphicFrame>
        <p:nvGraphicFramePr>
          <p:cNvPr id="350" name="Google Shape;350;p23"/>
          <p:cNvGraphicFramePr/>
          <p:nvPr/>
        </p:nvGraphicFramePr>
        <p:xfrm>
          <a:off x="1314688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{CC73A1E6-E471-440D-B731-FB3E41FD847D}</a:tableStyleId>
              </a:tblPr>
              <a:tblGrid>
                <a:gridCol w="1944525"/>
                <a:gridCol w="1267175"/>
                <a:gridCol w="1464725"/>
                <a:gridCol w="1257750"/>
                <a:gridCol w="4644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Subject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Property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URI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&lt;http://john.mccr.ae/&gt;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Blank Node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_:bnode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Plain Literal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"abcdef"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Typed Literal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"10000"^^xsd:int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Lang-tagged Literal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Allowed</a:t>
                      </a:r>
                      <a:endParaRPr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"Hello, world!”@en</a:t>
                      </a:r>
                      <a:endParaRPr sz="16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1" name="Google Shape;351;p23"/>
          <p:cNvSpPr/>
          <p:nvPr/>
        </p:nvSpPr>
        <p:spPr>
          <a:xfrm>
            <a:off x="903100" y="2756375"/>
            <a:ext cx="376200" cy="821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3"/>
          <p:cNvSpPr txBox="1"/>
          <p:nvPr/>
        </p:nvSpPr>
        <p:spPr>
          <a:xfrm rot="-5400000">
            <a:off x="-32825" y="2950475"/>
            <a:ext cx="10629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